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210 클레이토이" panose="020B0604020202020204" charset="-127"/>
      <p:regular r:id="rId15"/>
    </p:embeddedFont>
    <p:embeddedFont>
      <p:font typeface="Bellefair" panose="020B0604020202020204" charset="-79"/>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6.svg"/><Relationship Id="rId5" Type="http://schemas.openxmlformats.org/officeDocument/2006/relationships/image" Target="../media/image28.svg"/><Relationship Id="rId10"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32.sv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12.xml.rels><?xml version="1.0" encoding="UTF-8" standalone="yes"?>
<Relationships xmlns="http://schemas.openxmlformats.org/package/2006/relationships"><Relationship Id="rId8" Type="http://schemas.openxmlformats.org/officeDocument/2006/relationships/hyperlink" Target="https://www.tiktok.com/@claytonfarris4ever/video/7292837268765658411" TargetMode="External"/><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svg"/><Relationship Id="rId10" Type="http://schemas.openxmlformats.org/officeDocument/2006/relationships/image" Target="../media/image40.svg"/><Relationship Id="rId4" Type="http://schemas.openxmlformats.org/officeDocument/2006/relationships/image" Target="../media/image35.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slideLayout" Target="../slideLayouts/slideLayout7.xml"/><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audio" Target="../media/media1.mp3"/><Relationship Id="rId16" Type="http://schemas.openxmlformats.org/officeDocument/2006/relationships/image" Target="../media/image45.png"/><Relationship Id="rId1" Type="http://schemas.microsoft.com/office/2007/relationships/media" Target="../media/media1.mp3"/><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slideLayout" Target="../slideLayouts/slideLayout7.xml"/><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audio" Target="../media/media2.mp3"/><Relationship Id="rId16" Type="http://schemas.openxmlformats.org/officeDocument/2006/relationships/image" Target="../media/image45.png"/><Relationship Id="rId1" Type="http://schemas.microsoft.com/office/2007/relationships/media" Target="../media/media2.mp3"/><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flipH="1">
            <a:off x="16099962" y="0"/>
            <a:ext cx="8212286" cy="8787466"/>
          </a:xfrm>
          <a:custGeom>
            <a:avLst/>
            <a:gdLst/>
            <a:ahLst/>
            <a:cxnLst/>
            <a:rect l="l" t="t" r="r" b="b"/>
            <a:pathLst>
              <a:path w="8212286" h="8787466">
                <a:moveTo>
                  <a:pt x="8212286" y="0"/>
                </a:moveTo>
                <a:lnTo>
                  <a:pt x="0" y="0"/>
                </a:lnTo>
                <a:lnTo>
                  <a:pt x="0" y="8787466"/>
                </a:lnTo>
                <a:lnTo>
                  <a:pt x="8212286" y="8787466"/>
                </a:lnTo>
                <a:lnTo>
                  <a:pt x="821228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449239" y="3180620"/>
            <a:ext cx="8212286" cy="8787466"/>
          </a:xfrm>
          <a:custGeom>
            <a:avLst/>
            <a:gdLst/>
            <a:ahLst/>
            <a:cxnLst/>
            <a:rect l="l" t="t" r="r" b="b"/>
            <a:pathLst>
              <a:path w="8212286" h="8787466">
                <a:moveTo>
                  <a:pt x="0" y="0"/>
                </a:moveTo>
                <a:lnTo>
                  <a:pt x="8212286" y="0"/>
                </a:lnTo>
                <a:lnTo>
                  <a:pt x="8212286" y="8787466"/>
                </a:lnTo>
                <a:lnTo>
                  <a:pt x="0" y="87874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2703889" y="7731493"/>
            <a:ext cx="5856587" cy="3286719"/>
            <a:chOff x="0" y="0"/>
            <a:chExt cx="7808783" cy="4382291"/>
          </a:xfrm>
        </p:grpSpPr>
        <p:sp>
          <p:nvSpPr>
            <p:cNvPr id="5" name="Freeform 5"/>
            <p:cNvSpPr/>
            <p:nvPr/>
          </p:nvSpPr>
          <p:spPr>
            <a:xfrm>
              <a:off x="3640423" y="668662"/>
              <a:ext cx="4168360" cy="3713630"/>
            </a:xfrm>
            <a:custGeom>
              <a:avLst/>
              <a:gdLst/>
              <a:ahLst/>
              <a:cxnLst/>
              <a:rect l="l" t="t" r="r" b="b"/>
              <a:pathLst>
                <a:path w="4168360" h="3713630">
                  <a:moveTo>
                    <a:pt x="0" y="0"/>
                  </a:moveTo>
                  <a:lnTo>
                    <a:pt x="4168360" y="0"/>
                  </a:lnTo>
                  <a:lnTo>
                    <a:pt x="4168360" y="3713629"/>
                  </a:lnTo>
                  <a:lnTo>
                    <a:pt x="0" y="3713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0" y="0"/>
              <a:ext cx="4918899" cy="4382291"/>
            </a:xfrm>
            <a:custGeom>
              <a:avLst/>
              <a:gdLst/>
              <a:ahLst/>
              <a:cxnLst/>
              <a:rect l="l" t="t" r="r" b="b"/>
              <a:pathLst>
                <a:path w="4918899" h="4382291">
                  <a:moveTo>
                    <a:pt x="4918899" y="0"/>
                  </a:moveTo>
                  <a:lnTo>
                    <a:pt x="0" y="0"/>
                  </a:lnTo>
                  <a:lnTo>
                    <a:pt x="0" y="4382291"/>
                  </a:lnTo>
                  <a:lnTo>
                    <a:pt x="4918899" y="4382291"/>
                  </a:lnTo>
                  <a:lnTo>
                    <a:pt x="4918899"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7" name="Freeform 7"/>
          <p:cNvSpPr/>
          <p:nvPr/>
        </p:nvSpPr>
        <p:spPr>
          <a:xfrm rot="-9992102">
            <a:off x="-1697237" y="-994887"/>
            <a:ext cx="5451874" cy="4619224"/>
          </a:xfrm>
          <a:custGeom>
            <a:avLst/>
            <a:gdLst/>
            <a:ahLst/>
            <a:cxnLst/>
            <a:rect l="l" t="t" r="r" b="b"/>
            <a:pathLst>
              <a:path w="5451874" h="4619224">
                <a:moveTo>
                  <a:pt x="0" y="0"/>
                </a:moveTo>
                <a:lnTo>
                  <a:pt x="5451874" y="0"/>
                </a:lnTo>
                <a:lnTo>
                  <a:pt x="5451874" y="4619224"/>
                </a:lnTo>
                <a:lnTo>
                  <a:pt x="0" y="46192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a:off x="5167043" y="7358733"/>
            <a:ext cx="1760246" cy="1428733"/>
          </a:xfrm>
          <a:custGeom>
            <a:avLst/>
            <a:gdLst/>
            <a:ahLst/>
            <a:cxnLst/>
            <a:rect l="l" t="t" r="r" b="b"/>
            <a:pathLst>
              <a:path w="1760246" h="1428733">
                <a:moveTo>
                  <a:pt x="1760246" y="0"/>
                </a:moveTo>
                <a:lnTo>
                  <a:pt x="0" y="0"/>
                </a:lnTo>
                <a:lnTo>
                  <a:pt x="0" y="1428733"/>
                </a:lnTo>
                <a:lnTo>
                  <a:pt x="1760246" y="1428733"/>
                </a:lnTo>
                <a:lnTo>
                  <a:pt x="1760246"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9322622">
            <a:off x="-49995" y="-657160"/>
            <a:ext cx="3529333" cy="4313629"/>
          </a:xfrm>
          <a:custGeom>
            <a:avLst/>
            <a:gdLst/>
            <a:ahLst/>
            <a:cxnLst/>
            <a:rect l="l" t="t" r="r" b="b"/>
            <a:pathLst>
              <a:path w="3529333" h="4313629">
                <a:moveTo>
                  <a:pt x="0" y="0"/>
                </a:moveTo>
                <a:lnTo>
                  <a:pt x="3529334" y="0"/>
                </a:lnTo>
                <a:lnTo>
                  <a:pt x="3529334" y="4313629"/>
                </a:lnTo>
                <a:lnTo>
                  <a:pt x="0" y="43136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3308877" y="3323203"/>
            <a:ext cx="11416374" cy="2411685"/>
          </a:xfrm>
          <a:prstGeom prst="rect">
            <a:avLst/>
          </a:prstGeom>
        </p:spPr>
        <p:txBody>
          <a:bodyPr lIns="0" tIns="0" rIns="0" bIns="0" rtlCol="0" anchor="t">
            <a:spAutoFit/>
          </a:bodyPr>
          <a:lstStyle/>
          <a:p>
            <a:pPr algn="ctr">
              <a:lnSpc>
                <a:spcPts val="19781"/>
              </a:lnSpc>
            </a:pPr>
            <a:r>
              <a:rPr lang="en-US" sz="14129">
                <a:solidFill>
                  <a:srgbClr val="359693"/>
                </a:solidFill>
                <a:latin typeface="210 클레이토이"/>
                <a:ea typeface="210 클레이토이"/>
                <a:cs typeface="210 클레이토이"/>
                <a:sym typeface="210 클레이토이"/>
              </a:rPr>
              <a:t>REEL‘EM IN</a:t>
            </a:r>
          </a:p>
        </p:txBody>
      </p:sp>
      <p:sp>
        <p:nvSpPr>
          <p:cNvPr id="11" name="Freeform 11"/>
          <p:cNvSpPr/>
          <p:nvPr/>
        </p:nvSpPr>
        <p:spPr>
          <a:xfrm rot="-4377957">
            <a:off x="15022936" y="283915"/>
            <a:ext cx="4086493" cy="4495142"/>
          </a:xfrm>
          <a:custGeom>
            <a:avLst/>
            <a:gdLst/>
            <a:ahLst/>
            <a:cxnLst/>
            <a:rect l="l" t="t" r="r" b="b"/>
            <a:pathLst>
              <a:path w="4086493" h="4495142">
                <a:moveTo>
                  <a:pt x="0" y="0"/>
                </a:moveTo>
                <a:lnTo>
                  <a:pt x="4086493" y="0"/>
                </a:lnTo>
                <a:lnTo>
                  <a:pt x="4086493" y="4495142"/>
                </a:lnTo>
                <a:lnTo>
                  <a:pt x="0" y="449514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12703889" y="1028700"/>
            <a:ext cx="901493" cy="1657919"/>
          </a:xfrm>
          <a:custGeom>
            <a:avLst/>
            <a:gdLst/>
            <a:ahLst/>
            <a:cxnLst/>
            <a:rect l="l" t="t" r="r" b="b"/>
            <a:pathLst>
              <a:path w="901493" h="1657919">
                <a:moveTo>
                  <a:pt x="0" y="0"/>
                </a:moveTo>
                <a:lnTo>
                  <a:pt x="901494" y="0"/>
                </a:lnTo>
                <a:lnTo>
                  <a:pt x="901494" y="1657919"/>
                </a:lnTo>
                <a:lnTo>
                  <a:pt x="0" y="16579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13" name="Group 13"/>
          <p:cNvGrpSpPr/>
          <p:nvPr/>
        </p:nvGrpSpPr>
        <p:grpSpPr>
          <a:xfrm>
            <a:off x="2132821" y="5143500"/>
            <a:ext cx="841666" cy="84166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495178" y="4442901"/>
            <a:ext cx="438988" cy="43898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2553654" y="4097758"/>
            <a:ext cx="295975" cy="29597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1495178" y="6668290"/>
            <a:ext cx="220263" cy="22026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11718117" y="2161336"/>
            <a:ext cx="220263" cy="220263"/>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a:off x="11277731" y="1142769"/>
            <a:ext cx="550517" cy="55051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1" name="Group 31"/>
          <p:cNvGrpSpPr/>
          <p:nvPr/>
        </p:nvGrpSpPr>
        <p:grpSpPr>
          <a:xfrm>
            <a:off x="12142198" y="352389"/>
            <a:ext cx="267409" cy="267409"/>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4" name="Group 34"/>
          <p:cNvGrpSpPr/>
          <p:nvPr/>
        </p:nvGrpSpPr>
        <p:grpSpPr>
          <a:xfrm>
            <a:off x="12141303" y="3522603"/>
            <a:ext cx="134600" cy="134600"/>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7" name="Group 37"/>
          <p:cNvGrpSpPr/>
          <p:nvPr/>
        </p:nvGrpSpPr>
        <p:grpSpPr>
          <a:xfrm>
            <a:off x="12006703" y="2751749"/>
            <a:ext cx="201900" cy="201900"/>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40" name="Group 40"/>
          <p:cNvGrpSpPr/>
          <p:nvPr/>
        </p:nvGrpSpPr>
        <p:grpSpPr>
          <a:xfrm>
            <a:off x="2629366" y="6558159"/>
            <a:ext cx="220263" cy="220263"/>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42" name="TextBox 4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43" name="Freeform 43"/>
          <p:cNvSpPr/>
          <p:nvPr/>
        </p:nvSpPr>
        <p:spPr>
          <a:xfrm>
            <a:off x="-993748" y="7574353"/>
            <a:ext cx="3329445" cy="3250749"/>
          </a:xfrm>
          <a:custGeom>
            <a:avLst/>
            <a:gdLst/>
            <a:ahLst/>
            <a:cxnLst/>
            <a:rect l="l" t="t" r="r" b="b"/>
            <a:pathLst>
              <a:path w="3329445" h="3250749">
                <a:moveTo>
                  <a:pt x="0" y="0"/>
                </a:moveTo>
                <a:lnTo>
                  <a:pt x="3329445" y="0"/>
                </a:lnTo>
                <a:lnTo>
                  <a:pt x="3329445" y="3250749"/>
                </a:lnTo>
                <a:lnTo>
                  <a:pt x="0" y="325074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44" name="Group 44"/>
          <p:cNvGrpSpPr/>
          <p:nvPr/>
        </p:nvGrpSpPr>
        <p:grpSpPr>
          <a:xfrm>
            <a:off x="4315936" y="5788303"/>
            <a:ext cx="9351939" cy="1122217"/>
            <a:chOff x="0" y="0"/>
            <a:chExt cx="2463062" cy="295563"/>
          </a:xfrm>
        </p:grpSpPr>
        <p:sp>
          <p:nvSpPr>
            <p:cNvPr id="45" name="Freeform 45"/>
            <p:cNvSpPr/>
            <p:nvPr/>
          </p:nvSpPr>
          <p:spPr>
            <a:xfrm>
              <a:off x="0" y="0"/>
              <a:ext cx="2463062" cy="295563"/>
            </a:xfrm>
            <a:custGeom>
              <a:avLst/>
              <a:gdLst/>
              <a:ahLst/>
              <a:cxnLst/>
              <a:rect l="l" t="t" r="r" b="b"/>
              <a:pathLst>
                <a:path w="2463062" h="295563">
                  <a:moveTo>
                    <a:pt x="42220" y="0"/>
                  </a:moveTo>
                  <a:lnTo>
                    <a:pt x="2420842" y="0"/>
                  </a:lnTo>
                  <a:cubicBezTo>
                    <a:pt x="2444160" y="0"/>
                    <a:pt x="2463062" y="18902"/>
                    <a:pt x="2463062" y="42220"/>
                  </a:cubicBezTo>
                  <a:lnTo>
                    <a:pt x="2463062" y="253343"/>
                  </a:lnTo>
                  <a:cubicBezTo>
                    <a:pt x="2463062" y="264541"/>
                    <a:pt x="2458614" y="275280"/>
                    <a:pt x="2450696" y="283197"/>
                  </a:cubicBezTo>
                  <a:cubicBezTo>
                    <a:pt x="2442778" y="291115"/>
                    <a:pt x="2432040" y="295563"/>
                    <a:pt x="2420842" y="295563"/>
                  </a:cubicBezTo>
                  <a:lnTo>
                    <a:pt x="42220" y="295563"/>
                  </a:lnTo>
                  <a:cubicBezTo>
                    <a:pt x="18902" y="295563"/>
                    <a:pt x="0" y="276661"/>
                    <a:pt x="0" y="253343"/>
                  </a:cubicBezTo>
                  <a:lnTo>
                    <a:pt x="0" y="42220"/>
                  </a:lnTo>
                  <a:cubicBezTo>
                    <a:pt x="0" y="31022"/>
                    <a:pt x="4448" y="20284"/>
                    <a:pt x="12366" y="12366"/>
                  </a:cubicBezTo>
                  <a:cubicBezTo>
                    <a:pt x="20284" y="4448"/>
                    <a:pt x="31022" y="0"/>
                    <a:pt x="42220" y="0"/>
                  </a:cubicBezTo>
                  <a:close/>
                </a:path>
              </a:pathLst>
            </a:custGeom>
            <a:solidFill>
              <a:srgbClr val="1B7895"/>
            </a:solidFill>
          </p:spPr>
        </p:sp>
        <p:sp>
          <p:nvSpPr>
            <p:cNvPr id="46" name="TextBox 46"/>
            <p:cNvSpPr txBox="1"/>
            <p:nvPr/>
          </p:nvSpPr>
          <p:spPr>
            <a:xfrm>
              <a:off x="0" y="-38100"/>
              <a:ext cx="2463062" cy="333663"/>
            </a:xfrm>
            <a:prstGeom prst="rect">
              <a:avLst/>
            </a:prstGeom>
          </p:spPr>
          <p:txBody>
            <a:bodyPr lIns="50800" tIns="50800" rIns="50800" bIns="50800" rtlCol="0" anchor="ctr"/>
            <a:lstStyle/>
            <a:p>
              <a:pPr algn="ctr">
                <a:lnSpc>
                  <a:spcPts val="2659"/>
                </a:lnSpc>
              </a:pPr>
              <a:endParaRPr/>
            </a:p>
          </p:txBody>
        </p:sp>
      </p:grpSp>
      <p:sp>
        <p:nvSpPr>
          <p:cNvPr id="47" name="TextBox 47"/>
          <p:cNvSpPr txBox="1"/>
          <p:nvPr/>
        </p:nvSpPr>
        <p:spPr>
          <a:xfrm>
            <a:off x="4840363" y="5854083"/>
            <a:ext cx="8007595" cy="879993"/>
          </a:xfrm>
          <a:prstGeom prst="rect">
            <a:avLst/>
          </a:prstGeom>
        </p:spPr>
        <p:txBody>
          <a:bodyPr lIns="0" tIns="0" rIns="0" bIns="0" rtlCol="0" anchor="t">
            <a:spAutoFit/>
          </a:bodyPr>
          <a:lstStyle/>
          <a:p>
            <a:pPr algn="ctr">
              <a:lnSpc>
                <a:spcPts val="7157"/>
              </a:lnSpc>
            </a:pPr>
            <a:r>
              <a:rPr lang="en-US" sz="5112">
                <a:solidFill>
                  <a:srgbClr val="EEFCFE"/>
                </a:solidFill>
                <a:latin typeface="210 클레이토이"/>
                <a:ea typeface="210 클레이토이"/>
                <a:cs typeface="210 클레이토이"/>
                <a:sym typeface="210 클레이토이"/>
              </a:rPr>
              <a:t>what makes a good call?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825073" y="7972057"/>
            <a:ext cx="20927489" cy="3060645"/>
          </a:xfrm>
          <a:custGeom>
            <a:avLst/>
            <a:gdLst/>
            <a:ahLst/>
            <a:cxnLst/>
            <a:rect l="l" t="t" r="r" b="b"/>
            <a:pathLst>
              <a:path w="20927489" h="3060645">
                <a:moveTo>
                  <a:pt x="0" y="0"/>
                </a:moveTo>
                <a:lnTo>
                  <a:pt x="20927489" y="0"/>
                </a:lnTo>
                <a:lnTo>
                  <a:pt x="20927489" y="3060645"/>
                </a:lnTo>
                <a:lnTo>
                  <a:pt x="0" y="30606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139688" y="-2205544"/>
            <a:ext cx="6776511" cy="6468488"/>
          </a:xfrm>
          <a:custGeom>
            <a:avLst/>
            <a:gdLst/>
            <a:ahLst/>
            <a:cxnLst/>
            <a:rect l="l" t="t" r="r" b="b"/>
            <a:pathLst>
              <a:path w="6776511" h="6468488">
                <a:moveTo>
                  <a:pt x="0" y="0"/>
                </a:moveTo>
                <a:lnTo>
                  <a:pt x="6776511" y="0"/>
                </a:lnTo>
                <a:lnTo>
                  <a:pt x="6776511" y="6468488"/>
                </a:lnTo>
                <a:lnTo>
                  <a:pt x="0" y="64684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28700" y="1540616"/>
            <a:ext cx="886271" cy="88627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5975262" y="7225359"/>
            <a:ext cx="553597" cy="55359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6713725" y="7972057"/>
            <a:ext cx="248797" cy="24879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rot="1064914">
            <a:off x="12480561" y="4112517"/>
            <a:ext cx="2896801" cy="2027761"/>
          </a:xfrm>
          <a:custGeom>
            <a:avLst/>
            <a:gdLst/>
            <a:ahLst/>
            <a:cxnLst/>
            <a:rect l="l" t="t" r="r" b="b"/>
            <a:pathLst>
              <a:path w="2896801" h="2027761">
                <a:moveTo>
                  <a:pt x="0" y="0"/>
                </a:moveTo>
                <a:lnTo>
                  <a:pt x="2896800" y="0"/>
                </a:lnTo>
                <a:lnTo>
                  <a:pt x="2896800" y="2027761"/>
                </a:lnTo>
                <a:lnTo>
                  <a:pt x="0" y="20277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13284168" y="8220854"/>
            <a:ext cx="1289586" cy="1281526"/>
          </a:xfrm>
          <a:custGeom>
            <a:avLst/>
            <a:gdLst/>
            <a:ahLst/>
            <a:cxnLst/>
            <a:rect l="l" t="t" r="r" b="b"/>
            <a:pathLst>
              <a:path w="1289586" h="1281526">
                <a:moveTo>
                  <a:pt x="0" y="0"/>
                </a:moveTo>
                <a:lnTo>
                  <a:pt x="1289586" y="0"/>
                </a:lnTo>
                <a:lnTo>
                  <a:pt x="1289586" y="1281526"/>
                </a:lnTo>
                <a:lnTo>
                  <a:pt x="0" y="12815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5" name="Group 15"/>
          <p:cNvGrpSpPr/>
          <p:nvPr/>
        </p:nvGrpSpPr>
        <p:grpSpPr>
          <a:xfrm>
            <a:off x="1507609" y="6687433"/>
            <a:ext cx="814724" cy="81472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rot="453141">
            <a:off x="11426336" y="-3894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TextBox 19"/>
          <p:cNvSpPr txBox="1"/>
          <p:nvPr/>
        </p:nvSpPr>
        <p:spPr>
          <a:xfrm>
            <a:off x="729714" y="2264971"/>
            <a:ext cx="10249893" cy="990449"/>
          </a:xfrm>
          <a:prstGeom prst="rect">
            <a:avLst/>
          </a:prstGeom>
        </p:spPr>
        <p:txBody>
          <a:bodyPr lIns="0" tIns="0" rIns="0" bIns="0" rtlCol="0" anchor="t">
            <a:spAutoFit/>
          </a:bodyPr>
          <a:lstStyle/>
          <a:p>
            <a:pPr algn="ctr">
              <a:lnSpc>
                <a:spcPts val="8082"/>
              </a:lnSpc>
            </a:pPr>
            <a:r>
              <a:rPr lang="en-US" sz="5773">
                <a:solidFill>
                  <a:srgbClr val="359693"/>
                </a:solidFill>
                <a:latin typeface="210 클레이토이"/>
                <a:ea typeface="210 클레이토이"/>
                <a:cs typeface="210 클레이토이"/>
                <a:sym typeface="210 클레이토이"/>
              </a:rPr>
              <a:t>What makes a good call?</a:t>
            </a:r>
          </a:p>
        </p:txBody>
      </p:sp>
      <p:grpSp>
        <p:nvGrpSpPr>
          <p:cNvPr id="20" name="Group 20"/>
          <p:cNvGrpSpPr/>
          <p:nvPr/>
        </p:nvGrpSpPr>
        <p:grpSpPr>
          <a:xfrm>
            <a:off x="919578" y="3542951"/>
            <a:ext cx="9870165" cy="2881408"/>
            <a:chOff x="0" y="0"/>
            <a:chExt cx="2599550" cy="758889"/>
          </a:xfrm>
        </p:grpSpPr>
        <p:sp>
          <p:nvSpPr>
            <p:cNvPr id="21" name="Freeform 21"/>
            <p:cNvSpPr/>
            <p:nvPr/>
          </p:nvSpPr>
          <p:spPr>
            <a:xfrm>
              <a:off x="0" y="0"/>
              <a:ext cx="2599550" cy="758889"/>
            </a:xfrm>
            <a:custGeom>
              <a:avLst/>
              <a:gdLst/>
              <a:ahLst/>
              <a:cxnLst/>
              <a:rect l="l" t="t" r="r" b="b"/>
              <a:pathLst>
                <a:path w="2599550" h="758889">
                  <a:moveTo>
                    <a:pt x="40003" y="0"/>
                  </a:moveTo>
                  <a:lnTo>
                    <a:pt x="2559546" y="0"/>
                  </a:lnTo>
                  <a:cubicBezTo>
                    <a:pt x="2581640" y="0"/>
                    <a:pt x="2599550" y="17910"/>
                    <a:pt x="2599550" y="40003"/>
                  </a:cubicBezTo>
                  <a:lnTo>
                    <a:pt x="2599550" y="718886"/>
                  </a:lnTo>
                  <a:cubicBezTo>
                    <a:pt x="2599550" y="740979"/>
                    <a:pt x="2581640" y="758889"/>
                    <a:pt x="2559546" y="758889"/>
                  </a:cubicBezTo>
                  <a:lnTo>
                    <a:pt x="40003" y="758889"/>
                  </a:lnTo>
                  <a:cubicBezTo>
                    <a:pt x="17910" y="758889"/>
                    <a:pt x="0" y="740979"/>
                    <a:pt x="0" y="718886"/>
                  </a:cubicBezTo>
                  <a:lnTo>
                    <a:pt x="0" y="40003"/>
                  </a:lnTo>
                  <a:cubicBezTo>
                    <a:pt x="0" y="17910"/>
                    <a:pt x="17910" y="0"/>
                    <a:pt x="40003" y="0"/>
                  </a:cubicBezTo>
                  <a:close/>
                </a:path>
              </a:pathLst>
            </a:custGeom>
            <a:solidFill>
              <a:srgbClr val="FFFFFF"/>
            </a:solidFill>
          </p:spPr>
        </p:sp>
        <p:sp>
          <p:nvSpPr>
            <p:cNvPr id="22" name="TextBox 22"/>
            <p:cNvSpPr txBox="1"/>
            <p:nvPr/>
          </p:nvSpPr>
          <p:spPr>
            <a:xfrm>
              <a:off x="0" y="-38100"/>
              <a:ext cx="2599550" cy="796989"/>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rot="-769538">
            <a:off x="5245742" y="7868921"/>
            <a:ext cx="1263327" cy="1450017"/>
          </a:xfrm>
          <a:custGeom>
            <a:avLst/>
            <a:gdLst/>
            <a:ahLst/>
            <a:cxnLst/>
            <a:rect l="l" t="t" r="r" b="b"/>
            <a:pathLst>
              <a:path w="1263327" h="1450017">
                <a:moveTo>
                  <a:pt x="0" y="0"/>
                </a:moveTo>
                <a:lnTo>
                  <a:pt x="1263327" y="0"/>
                </a:lnTo>
                <a:lnTo>
                  <a:pt x="1263327" y="1450017"/>
                </a:lnTo>
                <a:lnTo>
                  <a:pt x="0" y="14500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4" name="TextBox 24"/>
          <p:cNvSpPr txBox="1"/>
          <p:nvPr/>
        </p:nvSpPr>
        <p:spPr>
          <a:xfrm>
            <a:off x="1235379" y="4453933"/>
            <a:ext cx="8802461" cy="672465"/>
          </a:xfrm>
          <a:prstGeom prst="rect">
            <a:avLst/>
          </a:prstGeom>
        </p:spPr>
        <p:txBody>
          <a:bodyPr lIns="0" tIns="0" rIns="0" bIns="0" rtlCol="0" anchor="t">
            <a:spAutoFit/>
          </a:bodyPr>
          <a:lstStyle/>
          <a:p>
            <a:pPr algn="ctr">
              <a:lnSpc>
                <a:spcPts val="5459"/>
              </a:lnSpc>
            </a:pPr>
            <a:r>
              <a:rPr lang="en-US" sz="3899">
                <a:solidFill>
                  <a:srgbClr val="143F65"/>
                </a:solidFill>
                <a:latin typeface="Bellefair"/>
                <a:ea typeface="Bellefair"/>
                <a:cs typeface="Bellefair"/>
                <a:sym typeface="Bellefair"/>
              </a:rPr>
              <a:t>How do we make a friend?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13768745" y="-1795911"/>
            <a:ext cx="4904383" cy="5051331"/>
          </a:xfrm>
          <a:custGeom>
            <a:avLst/>
            <a:gdLst/>
            <a:ahLst/>
            <a:cxnLst/>
            <a:rect l="l" t="t" r="r" b="b"/>
            <a:pathLst>
              <a:path w="4904383" h="5051331">
                <a:moveTo>
                  <a:pt x="0" y="0"/>
                </a:moveTo>
                <a:lnTo>
                  <a:pt x="4904383" y="0"/>
                </a:lnTo>
                <a:lnTo>
                  <a:pt x="4904383" y="5051331"/>
                </a:lnTo>
                <a:lnTo>
                  <a:pt x="0" y="50513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53141">
            <a:off x="11426336" y="-3894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100359">
            <a:off x="11679516" y="4120835"/>
            <a:ext cx="9630749" cy="7909252"/>
          </a:xfrm>
          <a:custGeom>
            <a:avLst/>
            <a:gdLst/>
            <a:ahLst/>
            <a:cxnLst/>
            <a:rect l="l" t="t" r="r" b="b"/>
            <a:pathLst>
              <a:path w="9630749" h="7909252">
                <a:moveTo>
                  <a:pt x="0" y="0"/>
                </a:moveTo>
                <a:lnTo>
                  <a:pt x="9630749" y="0"/>
                </a:lnTo>
                <a:lnTo>
                  <a:pt x="9630749" y="7909252"/>
                </a:lnTo>
                <a:lnTo>
                  <a:pt x="0" y="79092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5447992" y="8075461"/>
            <a:ext cx="3995097" cy="4114800"/>
          </a:xfrm>
          <a:custGeom>
            <a:avLst/>
            <a:gdLst/>
            <a:ahLst/>
            <a:cxnLst/>
            <a:rect l="l" t="t" r="r" b="b"/>
            <a:pathLst>
              <a:path w="3995097" h="4114800">
                <a:moveTo>
                  <a:pt x="0" y="0"/>
                </a:moveTo>
                <a:lnTo>
                  <a:pt x="3995097" y="0"/>
                </a:lnTo>
                <a:lnTo>
                  <a:pt x="399509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7523752" y="8479479"/>
            <a:ext cx="961590" cy="96159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1283782">
            <a:off x="15292457" y="7821106"/>
            <a:ext cx="3933685" cy="3239926"/>
          </a:xfrm>
          <a:custGeom>
            <a:avLst/>
            <a:gdLst/>
            <a:ahLst/>
            <a:cxnLst/>
            <a:rect l="l" t="t" r="r" b="b"/>
            <a:pathLst>
              <a:path w="3933685" h="3239926">
                <a:moveTo>
                  <a:pt x="0" y="0"/>
                </a:moveTo>
                <a:lnTo>
                  <a:pt x="3933686" y="0"/>
                </a:lnTo>
                <a:lnTo>
                  <a:pt x="3933686" y="3239926"/>
                </a:lnTo>
                <a:lnTo>
                  <a:pt x="0" y="3239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2808514">
            <a:off x="-2722087" y="-2261790"/>
            <a:ext cx="7804424" cy="3746123"/>
          </a:xfrm>
          <a:custGeom>
            <a:avLst/>
            <a:gdLst/>
            <a:ahLst/>
            <a:cxnLst/>
            <a:rect l="l" t="t" r="r" b="b"/>
            <a:pathLst>
              <a:path w="7804424" h="3746123">
                <a:moveTo>
                  <a:pt x="0" y="0"/>
                </a:moveTo>
                <a:lnTo>
                  <a:pt x="7804424" y="0"/>
                </a:lnTo>
                <a:lnTo>
                  <a:pt x="7804424" y="3746124"/>
                </a:lnTo>
                <a:lnTo>
                  <a:pt x="0" y="3746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11"/>
          <p:cNvGrpSpPr/>
          <p:nvPr/>
        </p:nvGrpSpPr>
        <p:grpSpPr>
          <a:xfrm>
            <a:off x="8956902" y="9062982"/>
            <a:ext cx="566202" cy="56620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769538">
            <a:off x="5245742" y="7868921"/>
            <a:ext cx="1263327" cy="1450017"/>
          </a:xfrm>
          <a:custGeom>
            <a:avLst/>
            <a:gdLst/>
            <a:ahLst/>
            <a:cxnLst/>
            <a:rect l="l" t="t" r="r" b="b"/>
            <a:pathLst>
              <a:path w="1263327" h="1450017">
                <a:moveTo>
                  <a:pt x="0" y="0"/>
                </a:moveTo>
                <a:lnTo>
                  <a:pt x="1263327" y="0"/>
                </a:lnTo>
                <a:lnTo>
                  <a:pt x="1263327" y="1450017"/>
                </a:lnTo>
                <a:lnTo>
                  <a:pt x="0" y="14500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2456944" y="2198287"/>
            <a:ext cx="13374112" cy="1941829"/>
          </a:xfrm>
          <a:prstGeom prst="rect">
            <a:avLst/>
          </a:prstGeom>
        </p:spPr>
        <p:txBody>
          <a:bodyPr lIns="0" tIns="0" rIns="0" bIns="0" rtlCol="0" anchor="t">
            <a:spAutoFit/>
          </a:bodyPr>
          <a:lstStyle/>
          <a:p>
            <a:pPr algn="ctr">
              <a:lnSpc>
                <a:spcPts val="15820"/>
              </a:lnSpc>
            </a:pPr>
            <a:r>
              <a:rPr lang="en-US" sz="11300">
                <a:solidFill>
                  <a:srgbClr val="359693"/>
                </a:solidFill>
                <a:latin typeface="210 클레이토이"/>
                <a:ea typeface="210 클레이토이"/>
                <a:cs typeface="210 클레이토이"/>
                <a:sym typeface="210 클레이토이"/>
              </a:rPr>
              <a:t> LET’S ROLE PLAY!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13768745" y="-1795911"/>
            <a:ext cx="4904383" cy="5051331"/>
          </a:xfrm>
          <a:custGeom>
            <a:avLst/>
            <a:gdLst/>
            <a:ahLst/>
            <a:cxnLst/>
            <a:rect l="l" t="t" r="r" b="b"/>
            <a:pathLst>
              <a:path w="4904383" h="5051331">
                <a:moveTo>
                  <a:pt x="0" y="0"/>
                </a:moveTo>
                <a:lnTo>
                  <a:pt x="4904383" y="0"/>
                </a:lnTo>
                <a:lnTo>
                  <a:pt x="4904383" y="5051331"/>
                </a:lnTo>
                <a:lnTo>
                  <a:pt x="0" y="50513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53141">
            <a:off x="11426336" y="-3894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100359">
            <a:off x="11679516" y="4120835"/>
            <a:ext cx="9630749" cy="7909252"/>
          </a:xfrm>
          <a:custGeom>
            <a:avLst/>
            <a:gdLst/>
            <a:ahLst/>
            <a:cxnLst/>
            <a:rect l="l" t="t" r="r" b="b"/>
            <a:pathLst>
              <a:path w="9630749" h="7909252">
                <a:moveTo>
                  <a:pt x="0" y="0"/>
                </a:moveTo>
                <a:lnTo>
                  <a:pt x="9630749" y="0"/>
                </a:lnTo>
                <a:lnTo>
                  <a:pt x="9630749" y="7909252"/>
                </a:lnTo>
                <a:lnTo>
                  <a:pt x="0" y="79092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5447992" y="8075461"/>
            <a:ext cx="3995097" cy="4114800"/>
          </a:xfrm>
          <a:custGeom>
            <a:avLst/>
            <a:gdLst/>
            <a:ahLst/>
            <a:cxnLst/>
            <a:rect l="l" t="t" r="r" b="b"/>
            <a:pathLst>
              <a:path w="3995097" h="4114800">
                <a:moveTo>
                  <a:pt x="0" y="0"/>
                </a:moveTo>
                <a:lnTo>
                  <a:pt x="3995097" y="0"/>
                </a:lnTo>
                <a:lnTo>
                  <a:pt x="399509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177532" y="4153051"/>
            <a:ext cx="14691146" cy="1995483"/>
          </a:xfrm>
          <a:prstGeom prst="rect">
            <a:avLst/>
          </a:prstGeom>
        </p:spPr>
        <p:txBody>
          <a:bodyPr lIns="0" tIns="0" rIns="0" bIns="0" rtlCol="0" anchor="t">
            <a:spAutoFit/>
          </a:bodyPr>
          <a:lstStyle/>
          <a:p>
            <a:pPr algn="ctr">
              <a:lnSpc>
                <a:spcPts val="8082"/>
              </a:lnSpc>
            </a:pPr>
            <a:r>
              <a:rPr lang="en-US" sz="5773" dirty="0">
                <a:solidFill>
                  <a:srgbClr val="359693"/>
                </a:solidFill>
                <a:latin typeface="210 클레이토이"/>
                <a:ea typeface="210 클레이토이"/>
                <a:cs typeface="210 클레이토이"/>
                <a:sym typeface="210 클레이토이"/>
                <a:hlinkClick r:id="rId8"/>
              </a:rPr>
              <a:t>https://www.tiktok.com/@claytonfarris4ever/video/7292837268765658411</a:t>
            </a:r>
            <a:endParaRPr lang="en-US" sz="5773" dirty="0">
              <a:solidFill>
                <a:srgbClr val="359693"/>
              </a:solidFill>
              <a:latin typeface="210 클레이토이"/>
              <a:ea typeface="210 클레이토이"/>
              <a:cs typeface="210 클레이토이"/>
              <a:sym typeface="210 클레이토이"/>
            </a:endParaRPr>
          </a:p>
        </p:txBody>
      </p:sp>
      <p:grpSp>
        <p:nvGrpSpPr>
          <p:cNvPr id="7" name="Group 7"/>
          <p:cNvGrpSpPr/>
          <p:nvPr/>
        </p:nvGrpSpPr>
        <p:grpSpPr>
          <a:xfrm>
            <a:off x="7523752" y="8479479"/>
            <a:ext cx="961590" cy="96159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rot="-1283782">
            <a:off x="15292457" y="7821106"/>
            <a:ext cx="3933685" cy="3239926"/>
          </a:xfrm>
          <a:custGeom>
            <a:avLst/>
            <a:gdLst/>
            <a:ahLst/>
            <a:cxnLst/>
            <a:rect l="l" t="t" r="r" b="b"/>
            <a:pathLst>
              <a:path w="3933685" h="3239926">
                <a:moveTo>
                  <a:pt x="0" y="0"/>
                </a:moveTo>
                <a:lnTo>
                  <a:pt x="3933686" y="0"/>
                </a:lnTo>
                <a:lnTo>
                  <a:pt x="3933686" y="3239926"/>
                </a:lnTo>
                <a:lnTo>
                  <a:pt x="0" y="32399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2808514">
            <a:off x="-2722087" y="-2261790"/>
            <a:ext cx="7804424" cy="3746123"/>
          </a:xfrm>
          <a:custGeom>
            <a:avLst/>
            <a:gdLst/>
            <a:ahLst/>
            <a:cxnLst/>
            <a:rect l="l" t="t" r="r" b="b"/>
            <a:pathLst>
              <a:path w="7804424" h="3746123">
                <a:moveTo>
                  <a:pt x="0" y="0"/>
                </a:moveTo>
                <a:lnTo>
                  <a:pt x="7804424" y="0"/>
                </a:lnTo>
                <a:lnTo>
                  <a:pt x="7804424" y="3746124"/>
                </a:lnTo>
                <a:lnTo>
                  <a:pt x="0" y="3746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2" name="Group 12"/>
          <p:cNvGrpSpPr/>
          <p:nvPr/>
        </p:nvGrpSpPr>
        <p:grpSpPr>
          <a:xfrm>
            <a:off x="8956902" y="9062982"/>
            <a:ext cx="566202" cy="56620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rot="-769538">
            <a:off x="5245742" y="7868921"/>
            <a:ext cx="1263327" cy="1450017"/>
          </a:xfrm>
          <a:custGeom>
            <a:avLst/>
            <a:gdLst/>
            <a:ahLst/>
            <a:cxnLst/>
            <a:rect l="l" t="t" r="r" b="b"/>
            <a:pathLst>
              <a:path w="1263327" h="1450017">
                <a:moveTo>
                  <a:pt x="0" y="0"/>
                </a:moveTo>
                <a:lnTo>
                  <a:pt x="1263327" y="0"/>
                </a:lnTo>
                <a:lnTo>
                  <a:pt x="1263327" y="1450017"/>
                </a:lnTo>
                <a:lnTo>
                  <a:pt x="0" y="145001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flipH="1">
            <a:off x="16099962" y="0"/>
            <a:ext cx="8212286" cy="8787466"/>
          </a:xfrm>
          <a:custGeom>
            <a:avLst/>
            <a:gdLst/>
            <a:ahLst/>
            <a:cxnLst/>
            <a:rect l="l" t="t" r="r" b="b"/>
            <a:pathLst>
              <a:path w="8212286" h="8787466">
                <a:moveTo>
                  <a:pt x="8212286" y="0"/>
                </a:moveTo>
                <a:lnTo>
                  <a:pt x="0" y="0"/>
                </a:lnTo>
                <a:lnTo>
                  <a:pt x="0" y="8787466"/>
                </a:lnTo>
                <a:lnTo>
                  <a:pt x="8212286" y="8787466"/>
                </a:lnTo>
                <a:lnTo>
                  <a:pt x="821228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408264" y="3158653"/>
            <a:ext cx="8212286" cy="8787466"/>
          </a:xfrm>
          <a:custGeom>
            <a:avLst/>
            <a:gdLst/>
            <a:ahLst/>
            <a:cxnLst/>
            <a:rect l="l" t="t" r="r" b="b"/>
            <a:pathLst>
              <a:path w="8212286" h="8787466">
                <a:moveTo>
                  <a:pt x="0" y="0"/>
                </a:moveTo>
                <a:lnTo>
                  <a:pt x="8212287" y="0"/>
                </a:lnTo>
                <a:lnTo>
                  <a:pt x="8212287" y="8787466"/>
                </a:lnTo>
                <a:lnTo>
                  <a:pt x="0" y="87874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2703889" y="7731493"/>
            <a:ext cx="5856587" cy="3286719"/>
            <a:chOff x="0" y="0"/>
            <a:chExt cx="7808783" cy="4382291"/>
          </a:xfrm>
        </p:grpSpPr>
        <p:sp>
          <p:nvSpPr>
            <p:cNvPr id="5" name="Freeform 5"/>
            <p:cNvSpPr/>
            <p:nvPr/>
          </p:nvSpPr>
          <p:spPr>
            <a:xfrm>
              <a:off x="3640423" y="668662"/>
              <a:ext cx="4168360" cy="3713630"/>
            </a:xfrm>
            <a:custGeom>
              <a:avLst/>
              <a:gdLst/>
              <a:ahLst/>
              <a:cxnLst/>
              <a:rect l="l" t="t" r="r" b="b"/>
              <a:pathLst>
                <a:path w="4168360" h="3713630">
                  <a:moveTo>
                    <a:pt x="0" y="0"/>
                  </a:moveTo>
                  <a:lnTo>
                    <a:pt x="4168360" y="0"/>
                  </a:lnTo>
                  <a:lnTo>
                    <a:pt x="4168360" y="3713629"/>
                  </a:lnTo>
                  <a:lnTo>
                    <a:pt x="0" y="3713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0" y="0"/>
              <a:ext cx="4918899" cy="4382291"/>
            </a:xfrm>
            <a:custGeom>
              <a:avLst/>
              <a:gdLst/>
              <a:ahLst/>
              <a:cxnLst/>
              <a:rect l="l" t="t" r="r" b="b"/>
              <a:pathLst>
                <a:path w="4918899" h="4382291">
                  <a:moveTo>
                    <a:pt x="4918899" y="0"/>
                  </a:moveTo>
                  <a:lnTo>
                    <a:pt x="0" y="0"/>
                  </a:lnTo>
                  <a:lnTo>
                    <a:pt x="0" y="4382291"/>
                  </a:lnTo>
                  <a:lnTo>
                    <a:pt x="4918899" y="4382291"/>
                  </a:lnTo>
                  <a:lnTo>
                    <a:pt x="4918899"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7" name="Freeform 7"/>
          <p:cNvSpPr/>
          <p:nvPr/>
        </p:nvSpPr>
        <p:spPr>
          <a:xfrm rot="-9992102">
            <a:off x="-1697237" y="-994887"/>
            <a:ext cx="5451874" cy="4619224"/>
          </a:xfrm>
          <a:custGeom>
            <a:avLst/>
            <a:gdLst/>
            <a:ahLst/>
            <a:cxnLst/>
            <a:rect l="l" t="t" r="r" b="b"/>
            <a:pathLst>
              <a:path w="5451874" h="4619224">
                <a:moveTo>
                  <a:pt x="0" y="0"/>
                </a:moveTo>
                <a:lnTo>
                  <a:pt x="5451874" y="0"/>
                </a:lnTo>
                <a:lnTo>
                  <a:pt x="5451874" y="4619224"/>
                </a:lnTo>
                <a:lnTo>
                  <a:pt x="0" y="46192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a:off x="2974487" y="7946120"/>
            <a:ext cx="1760246" cy="1428733"/>
          </a:xfrm>
          <a:custGeom>
            <a:avLst/>
            <a:gdLst/>
            <a:ahLst/>
            <a:cxnLst/>
            <a:rect l="l" t="t" r="r" b="b"/>
            <a:pathLst>
              <a:path w="1760246" h="1428733">
                <a:moveTo>
                  <a:pt x="1760245" y="0"/>
                </a:moveTo>
                <a:lnTo>
                  <a:pt x="0" y="0"/>
                </a:lnTo>
                <a:lnTo>
                  <a:pt x="0" y="1428733"/>
                </a:lnTo>
                <a:lnTo>
                  <a:pt x="1760245" y="1428733"/>
                </a:lnTo>
                <a:lnTo>
                  <a:pt x="1760245"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9322622">
            <a:off x="-49995" y="-657160"/>
            <a:ext cx="3529333" cy="4313629"/>
          </a:xfrm>
          <a:custGeom>
            <a:avLst/>
            <a:gdLst/>
            <a:ahLst/>
            <a:cxnLst/>
            <a:rect l="l" t="t" r="r" b="b"/>
            <a:pathLst>
              <a:path w="3529333" h="4313629">
                <a:moveTo>
                  <a:pt x="0" y="0"/>
                </a:moveTo>
                <a:lnTo>
                  <a:pt x="3529334" y="0"/>
                </a:lnTo>
                <a:lnTo>
                  <a:pt x="3529334" y="4313629"/>
                </a:lnTo>
                <a:lnTo>
                  <a:pt x="0" y="43136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3174512" y="1534868"/>
            <a:ext cx="11416374" cy="2411685"/>
          </a:xfrm>
          <a:prstGeom prst="rect">
            <a:avLst/>
          </a:prstGeom>
        </p:spPr>
        <p:txBody>
          <a:bodyPr lIns="0" tIns="0" rIns="0" bIns="0" rtlCol="0" anchor="t">
            <a:spAutoFit/>
          </a:bodyPr>
          <a:lstStyle/>
          <a:p>
            <a:pPr algn="ctr">
              <a:lnSpc>
                <a:spcPts val="19781"/>
              </a:lnSpc>
            </a:pPr>
            <a:r>
              <a:rPr lang="en-US" sz="14129">
                <a:solidFill>
                  <a:srgbClr val="359693"/>
                </a:solidFill>
                <a:latin typeface="210 클레이토이"/>
                <a:ea typeface="210 클레이토이"/>
                <a:cs typeface="210 클레이토이"/>
                <a:sym typeface="210 클레이토이"/>
              </a:rPr>
              <a:t>CONCLUSION</a:t>
            </a:r>
          </a:p>
        </p:txBody>
      </p:sp>
      <p:sp>
        <p:nvSpPr>
          <p:cNvPr id="11" name="Freeform 11"/>
          <p:cNvSpPr/>
          <p:nvPr/>
        </p:nvSpPr>
        <p:spPr>
          <a:xfrm rot="-4377957">
            <a:off x="15022936" y="283915"/>
            <a:ext cx="4086493" cy="4495142"/>
          </a:xfrm>
          <a:custGeom>
            <a:avLst/>
            <a:gdLst/>
            <a:ahLst/>
            <a:cxnLst/>
            <a:rect l="l" t="t" r="r" b="b"/>
            <a:pathLst>
              <a:path w="4086493" h="4495142">
                <a:moveTo>
                  <a:pt x="0" y="0"/>
                </a:moveTo>
                <a:lnTo>
                  <a:pt x="4086493" y="0"/>
                </a:lnTo>
                <a:lnTo>
                  <a:pt x="4086493" y="4495142"/>
                </a:lnTo>
                <a:lnTo>
                  <a:pt x="0" y="449514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13867915" y="485766"/>
            <a:ext cx="901493" cy="1657919"/>
          </a:xfrm>
          <a:custGeom>
            <a:avLst/>
            <a:gdLst/>
            <a:ahLst/>
            <a:cxnLst/>
            <a:rect l="l" t="t" r="r" b="b"/>
            <a:pathLst>
              <a:path w="901493" h="1657919">
                <a:moveTo>
                  <a:pt x="0" y="0"/>
                </a:moveTo>
                <a:lnTo>
                  <a:pt x="901494" y="0"/>
                </a:lnTo>
                <a:lnTo>
                  <a:pt x="901494" y="1657919"/>
                </a:lnTo>
                <a:lnTo>
                  <a:pt x="0" y="16579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13" name="Group 13"/>
          <p:cNvGrpSpPr/>
          <p:nvPr/>
        </p:nvGrpSpPr>
        <p:grpSpPr>
          <a:xfrm>
            <a:off x="2132821" y="5143500"/>
            <a:ext cx="841666" cy="84166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495178" y="4442901"/>
            <a:ext cx="438988" cy="43898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2553654" y="4097758"/>
            <a:ext cx="295975" cy="29597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1495178" y="6668290"/>
            <a:ext cx="220263" cy="22026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11718117" y="2161336"/>
            <a:ext cx="220263" cy="220263"/>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a:off x="11277731" y="1142769"/>
            <a:ext cx="550517" cy="55051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1" name="Group 31"/>
          <p:cNvGrpSpPr/>
          <p:nvPr/>
        </p:nvGrpSpPr>
        <p:grpSpPr>
          <a:xfrm>
            <a:off x="12142198" y="352389"/>
            <a:ext cx="267409" cy="267409"/>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4" name="Group 34"/>
          <p:cNvGrpSpPr/>
          <p:nvPr/>
        </p:nvGrpSpPr>
        <p:grpSpPr>
          <a:xfrm>
            <a:off x="12141303" y="3522603"/>
            <a:ext cx="134600" cy="134600"/>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7" name="Group 37"/>
          <p:cNvGrpSpPr/>
          <p:nvPr/>
        </p:nvGrpSpPr>
        <p:grpSpPr>
          <a:xfrm>
            <a:off x="12006703" y="2751749"/>
            <a:ext cx="201900" cy="201900"/>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40" name="Group 40"/>
          <p:cNvGrpSpPr/>
          <p:nvPr/>
        </p:nvGrpSpPr>
        <p:grpSpPr>
          <a:xfrm>
            <a:off x="2629366" y="6558159"/>
            <a:ext cx="220263" cy="220263"/>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42" name="TextBox 4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43" name="Freeform 43"/>
          <p:cNvSpPr/>
          <p:nvPr/>
        </p:nvSpPr>
        <p:spPr>
          <a:xfrm>
            <a:off x="-993748" y="7574353"/>
            <a:ext cx="3329445" cy="3250749"/>
          </a:xfrm>
          <a:custGeom>
            <a:avLst/>
            <a:gdLst/>
            <a:ahLst/>
            <a:cxnLst/>
            <a:rect l="l" t="t" r="r" b="b"/>
            <a:pathLst>
              <a:path w="3329445" h="3250749">
                <a:moveTo>
                  <a:pt x="0" y="0"/>
                </a:moveTo>
                <a:lnTo>
                  <a:pt x="3329445" y="0"/>
                </a:lnTo>
                <a:lnTo>
                  <a:pt x="3329445" y="3250749"/>
                </a:lnTo>
                <a:lnTo>
                  <a:pt x="0" y="325074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44" name="Group 44"/>
          <p:cNvGrpSpPr/>
          <p:nvPr/>
        </p:nvGrpSpPr>
        <p:grpSpPr>
          <a:xfrm>
            <a:off x="3174512" y="3946553"/>
            <a:ext cx="11488334" cy="3784940"/>
            <a:chOff x="0" y="0"/>
            <a:chExt cx="3172351" cy="1045161"/>
          </a:xfrm>
        </p:grpSpPr>
        <p:sp>
          <p:nvSpPr>
            <p:cNvPr id="45" name="Freeform 45"/>
            <p:cNvSpPr/>
            <p:nvPr/>
          </p:nvSpPr>
          <p:spPr>
            <a:xfrm>
              <a:off x="0" y="0"/>
              <a:ext cx="3172352" cy="1045161"/>
            </a:xfrm>
            <a:custGeom>
              <a:avLst/>
              <a:gdLst/>
              <a:ahLst/>
              <a:cxnLst/>
              <a:rect l="l" t="t" r="r" b="b"/>
              <a:pathLst>
                <a:path w="3172352" h="1045161">
                  <a:moveTo>
                    <a:pt x="34369" y="0"/>
                  </a:moveTo>
                  <a:lnTo>
                    <a:pt x="3137983" y="0"/>
                  </a:lnTo>
                  <a:cubicBezTo>
                    <a:pt x="3156964" y="0"/>
                    <a:pt x="3172352" y="15387"/>
                    <a:pt x="3172352" y="34369"/>
                  </a:cubicBezTo>
                  <a:lnTo>
                    <a:pt x="3172352" y="1010793"/>
                  </a:lnTo>
                  <a:cubicBezTo>
                    <a:pt x="3172352" y="1019908"/>
                    <a:pt x="3168731" y="1028650"/>
                    <a:pt x="3162285" y="1035095"/>
                  </a:cubicBezTo>
                  <a:cubicBezTo>
                    <a:pt x="3155840" y="1041540"/>
                    <a:pt x="3147098" y="1045161"/>
                    <a:pt x="3137983" y="1045161"/>
                  </a:cubicBezTo>
                  <a:lnTo>
                    <a:pt x="34369" y="1045161"/>
                  </a:lnTo>
                  <a:cubicBezTo>
                    <a:pt x="15387" y="1045161"/>
                    <a:pt x="0" y="1029774"/>
                    <a:pt x="0" y="1010793"/>
                  </a:cubicBezTo>
                  <a:lnTo>
                    <a:pt x="0" y="34369"/>
                  </a:lnTo>
                  <a:cubicBezTo>
                    <a:pt x="0" y="15387"/>
                    <a:pt x="15387" y="0"/>
                    <a:pt x="34369" y="0"/>
                  </a:cubicBezTo>
                  <a:close/>
                </a:path>
              </a:pathLst>
            </a:custGeom>
            <a:solidFill>
              <a:srgbClr val="FFFFFF"/>
            </a:solidFill>
          </p:spPr>
        </p:sp>
        <p:sp>
          <p:nvSpPr>
            <p:cNvPr id="46" name="TextBox 46"/>
            <p:cNvSpPr txBox="1"/>
            <p:nvPr/>
          </p:nvSpPr>
          <p:spPr>
            <a:xfrm>
              <a:off x="0" y="-38100"/>
              <a:ext cx="3172351" cy="1083261"/>
            </a:xfrm>
            <a:prstGeom prst="rect">
              <a:avLst/>
            </a:prstGeom>
          </p:spPr>
          <p:txBody>
            <a:bodyPr lIns="50800" tIns="50800" rIns="50800" bIns="50800" rtlCol="0" anchor="ctr"/>
            <a:lstStyle/>
            <a:p>
              <a:pPr algn="ctr">
                <a:lnSpc>
                  <a:spcPts val="2659"/>
                </a:lnSpc>
              </a:pPr>
              <a:endParaRPr/>
            </a:p>
          </p:txBody>
        </p:sp>
      </p:grpSp>
      <p:sp>
        <p:nvSpPr>
          <p:cNvPr id="47" name="TextBox 47"/>
          <p:cNvSpPr txBox="1"/>
          <p:nvPr/>
        </p:nvSpPr>
        <p:spPr>
          <a:xfrm>
            <a:off x="3292614" y="4317533"/>
            <a:ext cx="11252130" cy="2851449"/>
          </a:xfrm>
          <a:prstGeom prst="rect">
            <a:avLst/>
          </a:prstGeom>
        </p:spPr>
        <p:txBody>
          <a:bodyPr lIns="0" tIns="0" rIns="0" bIns="0" rtlCol="0" anchor="t">
            <a:spAutoFit/>
          </a:bodyPr>
          <a:lstStyle/>
          <a:p>
            <a:pPr algn="ctr">
              <a:lnSpc>
                <a:spcPts val="4533"/>
              </a:lnSpc>
            </a:pPr>
            <a:r>
              <a:rPr lang="en-US" sz="3238">
                <a:solidFill>
                  <a:srgbClr val="143F65"/>
                </a:solidFill>
                <a:latin typeface="Bellefair"/>
                <a:ea typeface="Bellefair"/>
                <a:cs typeface="Bellefair"/>
                <a:sym typeface="Bellefair"/>
              </a:rPr>
              <a:t>Thank you everyone for sharing your thoughts today. We hope this roundtable gave you a better idea of what a successful call should sound like. The main goal is always to build a connection and to make a friend.  This can done by asking open-ended questions and active listening. We hope you leave with some fresh ideas to apply moving forward.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rot="5400000">
            <a:off x="-2501204" y="-1439620"/>
            <a:ext cx="7682748" cy="4811321"/>
          </a:xfrm>
          <a:custGeom>
            <a:avLst/>
            <a:gdLst/>
            <a:ahLst/>
            <a:cxnLst/>
            <a:rect l="l" t="t" r="r" b="b"/>
            <a:pathLst>
              <a:path w="7682748" h="4811321">
                <a:moveTo>
                  <a:pt x="0" y="0"/>
                </a:moveTo>
                <a:lnTo>
                  <a:pt x="7682749" y="0"/>
                </a:lnTo>
                <a:lnTo>
                  <a:pt x="7682749" y="4811321"/>
                </a:lnTo>
                <a:lnTo>
                  <a:pt x="0" y="4811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827262" y="8578801"/>
            <a:ext cx="7682748" cy="4811321"/>
          </a:xfrm>
          <a:custGeom>
            <a:avLst/>
            <a:gdLst/>
            <a:ahLst/>
            <a:cxnLst/>
            <a:rect l="l" t="t" r="r" b="b"/>
            <a:pathLst>
              <a:path w="7682748" h="4811321">
                <a:moveTo>
                  <a:pt x="0" y="0"/>
                </a:moveTo>
                <a:lnTo>
                  <a:pt x="7682749" y="0"/>
                </a:lnTo>
                <a:lnTo>
                  <a:pt x="7682749" y="4811321"/>
                </a:lnTo>
                <a:lnTo>
                  <a:pt x="0" y="4811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3832838" y="646218"/>
            <a:ext cx="11185244" cy="1549282"/>
          </a:xfrm>
          <a:prstGeom prst="rect">
            <a:avLst/>
          </a:prstGeom>
        </p:spPr>
        <p:txBody>
          <a:bodyPr lIns="0" tIns="0" rIns="0" bIns="0" rtlCol="0" anchor="t">
            <a:spAutoFit/>
          </a:bodyPr>
          <a:lstStyle/>
          <a:p>
            <a:pPr algn="ctr">
              <a:lnSpc>
                <a:spcPts val="12531"/>
              </a:lnSpc>
            </a:pPr>
            <a:r>
              <a:rPr lang="en-US" sz="8950">
                <a:solidFill>
                  <a:srgbClr val="359693"/>
                </a:solidFill>
                <a:latin typeface="210 클레이토이"/>
                <a:ea typeface="210 클레이토이"/>
                <a:cs typeface="210 클레이토이"/>
                <a:sym typeface="210 클레이토이"/>
              </a:rPr>
              <a:t>MISSION STATEMENT:</a:t>
            </a:r>
          </a:p>
        </p:txBody>
      </p:sp>
      <p:grpSp>
        <p:nvGrpSpPr>
          <p:cNvPr id="5" name="Group 5"/>
          <p:cNvGrpSpPr/>
          <p:nvPr/>
        </p:nvGrpSpPr>
        <p:grpSpPr>
          <a:xfrm>
            <a:off x="16786327" y="7322365"/>
            <a:ext cx="626939" cy="62693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6476454" y="8474214"/>
            <a:ext cx="429453" cy="42945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795801" y="7993748"/>
            <a:ext cx="261203" cy="26120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028700" y="6926951"/>
            <a:ext cx="790826" cy="79082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3402949" y="2067255"/>
            <a:ext cx="12045022" cy="7775838"/>
            <a:chOff x="0" y="0"/>
            <a:chExt cx="3172351" cy="2047957"/>
          </a:xfrm>
        </p:grpSpPr>
        <p:sp>
          <p:nvSpPr>
            <p:cNvPr id="18" name="Freeform 18"/>
            <p:cNvSpPr/>
            <p:nvPr/>
          </p:nvSpPr>
          <p:spPr>
            <a:xfrm>
              <a:off x="0" y="0"/>
              <a:ext cx="3172352" cy="2047957"/>
            </a:xfrm>
            <a:custGeom>
              <a:avLst/>
              <a:gdLst/>
              <a:ahLst/>
              <a:cxnLst/>
              <a:rect l="l" t="t" r="r" b="b"/>
              <a:pathLst>
                <a:path w="3172352" h="2047957">
                  <a:moveTo>
                    <a:pt x="32780" y="0"/>
                  </a:moveTo>
                  <a:lnTo>
                    <a:pt x="3139571" y="0"/>
                  </a:lnTo>
                  <a:cubicBezTo>
                    <a:pt x="3148265" y="0"/>
                    <a:pt x="3156603" y="3454"/>
                    <a:pt x="3162750" y="9601"/>
                  </a:cubicBezTo>
                  <a:cubicBezTo>
                    <a:pt x="3168898" y="15749"/>
                    <a:pt x="3172352" y="24086"/>
                    <a:pt x="3172352" y="32780"/>
                  </a:cubicBezTo>
                  <a:lnTo>
                    <a:pt x="3172352" y="2015177"/>
                  </a:lnTo>
                  <a:cubicBezTo>
                    <a:pt x="3172352" y="2023871"/>
                    <a:pt x="3168898" y="2032209"/>
                    <a:pt x="3162750" y="2038356"/>
                  </a:cubicBezTo>
                  <a:cubicBezTo>
                    <a:pt x="3156603" y="2044504"/>
                    <a:pt x="3148265" y="2047957"/>
                    <a:pt x="3139571" y="2047957"/>
                  </a:cubicBezTo>
                  <a:lnTo>
                    <a:pt x="32780" y="2047957"/>
                  </a:lnTo>
                  <a:cubicBezTo>
                    <a:pt x="24086" y="2047957"/>
                    <a:pt x="15749" y="2044504"/>
                    <a:pt x="9601" y="2038356"/>
                  </a:cubicBezTo>
                  <a:cubicBezTo>
                    <a:pt x="3454" y="2032209"/>
                    <a:pt x="0" y="2023871"/>
                    <a:pt x="0" y="2015177"/>
                  </a:cubicBezTo>
                  <a:lnTo>
                    <a:pt x="0" y="32780"/>
                  </a:lnTo>
                  <a:cubicBezTo>
                    <a:pt x="0" y="24086"/>
                    <a:pt x="3454" y="15749"/>
                    <a:pt x="9601" y="9601"/>
                  </a:cubicBezTo>
                  <a:cubicBezTo>
                    <a:pt x="15749" y="3454"/>
                    <a:pt x="24086" y="0"/>
                    <a:pt x="32780" y="0"/>
                  </a:cubicBezTo>
                  <a:close/>
                </a:path>
              </a:pathLst>
            </a:custGeom>
            <a:solidFill>
              <a:srgbClr val="FFFFFF"/>
            </a:solidFill>
          </p:spPr>
        </p:sp>
        <p:sp>
          <p:nvSpPr>
            <p:cNvPr id="19" name="TextBox 19"/>
            <p:cNvSpPr txBox="1"/>
            <p:nvPr/>
          </p:nvSpPr>
          <p:spPr>
            <a:xfrm>
              <a:off x="0" y="-38100"/>
              <a:ext cx="3172351" cy="2086057"/>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3650599" y="2433625"/>
            <a:ext cx="11797372" cy="6807200"/>
          </a:xfrm>
          <a:prstGeom prst="rect">
            <a:avLst/>
          </a:prstGeom>
        </p:spPr>
        <p:txBody>
          <a:bodyPr lIns="0" tIns="0" rIns="0" bIns="0" rtlCol="0" anchor="t">
            <a:spAutoFit/>
          </a:bodyPr>
          <a:lstStyle/>
          <a:p>
            <a:pPr algn="l">
              <a:lnSpc>
                <a:spcPts val="4900"/>
              </a:lnSpc>
            </a:pPr>
            <a:r>
              <a:rPr lang="en-US" sz="3500">
                <a:solidFill>
                  <a:srgbClr val="143F65"/>
                </a:solidFill>
                <a:latin typeface="Bellefair"/>
                <a:ea typeface="Bellefair"/>
                <a:cs typeface="Bellefair"/>
                <a:sym typeface="Bellefair"/>
              </a:rPr>
              <a:t>Our mission is to create authentic connections and build meaningful relationships with prospective residents. We believe in the power of kindness, attentiveness, and genuine care, drawing inspiration from the principles of The Fish Philosophy. By embracing an enthusiastic and positive approach to every conversation, we aim to make prospective residents feel welcome, valued, and heard. We are committed to creating a friendly, supportive environment where each interaction fosters trust and mutual respect, paving the way for future happy residents who feel at home and excited about their new community. Together, we make friends, build lasting relationships, and help others find a place where they truly belong.</a:t>
            </a:r>
          </a:p>
        </p:txBody>
      </p:sp>
      <p:sp>
        <p:nvSpPr>
          <p:cNvPr id="21" name="Freeform 21"/>
          <p:cNvSpPr/>
          <p:nvPr/>
        </p:nvSpPr>
        <p:spPr>
          <a:xfrm>
            <a:off x="16217320" y="7295631"/>
            <a:ext cx="1138012" cy="945973"/>
          </a:xfrm>
          <a:custGeom>
            <a:avLst/>
            <a:gdLst/>
            <a:ahLst/>
            <a:cxnLst/>
            <a:rect l="l" t="t" r="r" b="b"/>
            <a:pathLst>
              <a:path w="1138012" h="945973">
                <a:moveTo>
                  <a:pt x="0" y="0"/>
                </a:moveTo>
                <a:lnTo>
                  <a:pt x="1138013" y="0"/>
                </a:lnTo>
                <a:lnTo>
                  <a:pt x="1138013" y="945972"/>
                </a:lnTo>
                <a:lnTo>
                  <a:pt x="0" y="945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flipH="1">
            <a:off x="15767863" y="8371443"/>
            <a:ext cx="640269" cy="532224"/>
          </a:xfrm>
          <a:custGeom>
            <a:avLst/>
            <a:gdLst/>
            <a:ahLst/>
            <a:cxnLst/>
            <a:rect l="l" t="t" r="r" b="b"/>
            <a:pathLst>
              <a:path w="640269" h="532224">
                <a:moveTo>
                  <a:pt x="640269" y="0"/>
                </a:moveTo>
                <a:lnTo>
                  <a:pt x="0" y="0"/>
                </a:lnTo>
                <a:lnTo>
                  <a:pt x="0" y="532223"/>
                </a:lnTo>
                <a:lnTo>
                  <a:pt x="640269" y="532223"/>
                </a:lnTo>
                <a:lnTo>
                  <a:pt x="640269"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3" name="Group 23"/>
          <p:cNvGrpSpPr/>
          <p:nvPr/>
        </p:nvGrpSpPr>
        <p:grpSpPr>
          <a:xfrm>
            <a:off x="15767863" y="2233853"/>
            <a:ext cx="689266" cy="68926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a:off x="2791616" y="7347784"/>
            <a:ext cx="420833" cy="42083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9" name="Group 29"/>
          <p:cNvGrpSpPr/>
          <p:nvPr/>
        </p:nvGrpSpPr>
        <p:grpSpPr>
          <a:xfrm>
            <a:off x="2014112" y="5880088"/>
            <a:ext cx="343853" cy="34385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15637262" y="3715876"/>
            <a:ext cx="261203" cy="261203"/>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5" name="Freeform 35"/>
          <p:cNvSpPr/>
          <p:nvPr/>
        </p:nvSpPr>
        <p:spPr>
          <a:xfrm rot="8478496">
            <a:off x="-1343352" y="-878426"/>
            <a:ext cx="4447165" cy="4414822"/>
          </a:xfrm>
          <a:custGeom>
            <a:avLst/>
            <a:gdLst/>
            <a:ahLst/>
            <a:cxnLst/>
            <a:rect l="l" t="t" r="r" b="b"/>
            <a:pathLst>
              <a:path w="4447165" h="4414822">
                <a:moveTo>
                  <a:pt x="0" y="0"/>
                </a:moveTo>
                <a:lnTo>
                  <a:pt x="4447164" y="0"/>
                </a:lnTo>
                <a:lnTo>
                  <a:pt x="4447164" y="4414822"/>
                </a:lnTo>
                <a:lnTo>
                  <a:pt x="0" y="44148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rot="-10800000">
            <a:off x="9287488" y="624601"/>
            <a:ext cx="11834395" cy="12589782"/>
          </a:xfrm>
          <a:custGeom>
            <a:avLst/>
            <a:gdLst/>
            <a:ahLst/>
            <a:cxnLst/>
            <a:rect l="l" t="t" r="r" b="b"/>
            <a:pathLst>
              <a:path w="11834395" h="12589782">
                <a:moveTo>
                  <a:pt x="0" y="0"/>
                </a:moveTo>
                <a:lnTo>
                  <a:pt x="11834395" y="0"/>
                </a:lnTo>
                <a:lnTo>
                  <a:pt x="11834395" y="12589782"/>
                </a:lnTo>
                <a:lnTo>
                  <a:pt x="0" y="125897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191605" y="2886610"/>
            <a:ext cx="8592750" cy="8389649"/>
          </a:xfrm>
          <a:custGeom>
            <a:avLst/>
            <a:gdLst/>
            <a:ahLst/>
            <a:cxnLst/>
            <a:rect l="l" t="t" r="r" b="b"/>
            <a:pathLst>
              <a:path w="8592750" h="8389649">
                <a:moveTo>
                  <a:pt x="0" y="0"/>
                </a:moveTo>
                <a:lnTo>
                  <a:pt x="8592750" y="0"/>
                </a:lnTo>
                <a:lnTo>
                  <a:pt x="8592750" y="8389649"/>
                </a:lnTo>
                <a:lnTo>
                  <a:pt x="0" y="83896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404618" y="2359868"/>
            <a:ext cx="10909056" cy="3948599"/>
          </a:xfrm>
          <a:prstGeom prst="rect">
            <a:avLst/>
          </a:prstGeom>
        </p:spPr>
        <p:txBody>
          <a:bodyPr lIns="0" tIns="0" rIns="0" bIns="0" rtlCol="0" anchor="t">
            <a:spAutoFit/>
          </a:bodyPr>
          <a:lstStyle/>
          <a:p>
            <a:pPr algn="l">
              <a:lnSpc>
                <a:spcPts val="15821"/>
              </a:lnSpc>
            </a:pPr>
            <a:r>
              <a:rPr lang="en-US" sz="11300">
                <a:solidFill>
                  <a:srgbClr val="359693"/>
                </a:solidFill>
                <a:latin typeface="210 클레이토이"/>
                <a:ea typeface="210 클레이토이"/>
                <a:cs typeface="210 클레이토이"/>
                <a:sym typeface="210 클레이토이"/>
              </a:rPr>
              <a:t>ARE YOU READY TO PLAY?</a:t>
            </a:r>
          </a:p>
        </p:txBody>
      </p:sp>
      <p:grpSp>
        <p:nvGrpSpPr>
          <p:cNvPr id="5" name="Group 5"/>
          <p:cNvGrpSpPr/>
          <p:nvPr/>
        </p:nvGrpSpPr>
        <p:grpSpPr>
          <a:xfrm>
            <a:off x="2589063" y="908245"/>
            <a:ext cx="1005829" cy="100582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1191605" y="-631783"/>
            <a:ext cx="1441103" cy="144110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7429578" y="6786265"/>
            <a:ext cx="590340" cy="59034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3536381" y="7337930"/>
            <a:ext cx="1025614" cy="102561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4030166" y="9940131"/>
            <a:ext cx="1025614" cy="102561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9626961" y="7564494"/>
            <a:ext cx="376050" cy="37605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3016214" y="6919492"/>
            <a:ext cx="3038554" cy="1122217"/>
            <a:chOff x="0" y="0"/>
            <a:chExt cx="800278" cy="295563"/>
          </a:xfrm>
        </p:grpSpPr>
        <p:sp>
          <p:nvSpPr>
            <p:cNvPr id="24" name="Freeform 24"/>
            <p:cNvSpPr/>
            <p:nvPr/>
          </p:nvSpPr>
          <p:spPr>
            <a:xfrm>
              <a:off x="0" y="0"/>
              <a:ext cx="800278" cy="295563"/>
            </a:xfrm>
            <a:custGeom>
              <a:avLst/>
              <a:gdLst/>
              <a:ahLst/>
              <a:cxnLst/>
              <a:rect l="l" t="t" r="r" b="b"/>
              <a:pathLst>
                <a:path w="800278" h="295563">
                  <a:moveTo>
                    <a:pt x="129943" y="0"/>
                  </a:moveTo>
                  <a:lnTo>
                    <a:pt x="670335" y="0"/>
                  </a:lnTo>
                  <a:cubicBezTo>
                    <a:pt x="742100" y="0"/>
                    <a:pt x="800278" y="58177"/>
                    <a:pt x="800278" y="129943"/>
                  </a:cubicBezTo>
                  <a:lnTo>
                    <a:pt x="800278" y="165621"/>
                  </a:lnTo>
                  <a:cubicBezTo>
                    <a:pt x="800278" y="237386"/>
                    <a:pt x="742100" y="295563"/>
                    <a:pt x="670335" y="295563"/>
                  </a:cubicBezTo>
                  <a:lnTo>
                    <a:pt x="129943" y="295563"/>
                  </a:lnTo>
                  <a:cubicBezTo>
                    <a:pt x="58177" y="295563"/>
                    <a:pt x="0" y="237386"/>
                    <a:pt x="0" y="165621"/>
                  </a:cubicBezTo>
                  <a:lnTo>
                    <a:pt x="0" y="129943"/>
                  </a:lnTo>
                  <a:cubicBezTo>
                    <a:pt x="0" y="58177"/>
                    <a:pt x="58177" y="0"/>
                    <a:pt x="129943" y="0"/>
                  </a:cubicBezTo>
                  <a:close/>
                </a:path>
              </a:pathLst>
            </a:custGeom>
            <a:solidFill>
              <a:srgbClr val="1B7895"/>
            </a:solidFill>
          </p:spPr>
        </p:sp>
        <p:sp>
          <p:nvSpPr>
            <p:cNvPr id="25" name="TextBox 25"/>
            <p:cNvSpPr txBox="1"/>
            <p:nvPr/>
          </p:nvSpPr>
          <p:spPr>
            <a:xfrm>
              <a:off x="0" y="-38100"/>
              <a:ext cx="800278" cy="333663"/>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539176" y="6985272"/>
            <a:ext cx="8007595" cy="879993"/>
          </a:xfrm>
          <a:prstGeom prst="rect">
            <a:avLst/>
          </a:prstGeom>
        </p:spPr>
        <p:txBody>
          <a:bodyPr lIns="0" tIns="0" rIns="0" bIns="0" rtlCol="0" anchor="t">
            <a:spAutoFit/>
          </a:bodyPr>
          <a:lstStyle/>
          <a:p>
            <a:pPr algn="ctr">
              <a:lnSpc>
                <a:spcPts val="7157"/>
              </a:lnSpc>
            </a:pPr>
            <a:r>
              <a:rPr lang="en-US" sz="5112">
                <a:solidFill>
                  <a:srgbClr val="EEFCFE"/>
                </a:solidFill>
                <a:latin typeface="210 클레이토이"/>
                <a:ea typeface="210 클레이토이"/>
                <a:cs typeface="210 클레이토이"/>
                <a:sym typeface="210 클레이토이"/>
              </a:rPr>
              <a:t>BINGO!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825073" y="7972057"/>
            <a:ext cx="20927489" cy="3060645"/>
          </a:xfrm>
          <a:custGeom>
            <a:avLst/>
            <a:gdLst/>
            <a:ahLst/>
            <a:cxnLst/>
            <a:rect l="l" t="t" r="r" b="b"/>
            <a:pathLst>
              <a:path w="20927489" h="3060645">
                <a:moveTo>
                  <a:pt x="0" y="0"/>
                </a:moveTo>
                <a:lnTo>
                  <a:pt x="20927489" y="0"/>
                </a:lnTo>
                <a:lnTo>
                  <a:pt x="20927489" y="3060645"/>
                </a:lnTo>
                <a:lnTo>
                  <a:pt x="0" y="30606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139688" y="-2205544"/>
            <a:ext cx="6776511" cy="6468488"/>
          </a:xfrm>
          <a:custGeom>
            <a:avLst/>
            <a:gdLst/>
            <a:ahLst/>
            <a:cxnLst/>
            <a:rect l="l" t="t" r="r" b="b"/>
            <a:pathLst>
              <a:path w="6776511" h="6468488">
                <a:moveTo>
                  <a:pt x="0" y="0"/>
                </a:moveTo>
                <a:lnTo>
                  <a:pt x="6776511" y="0"/>
                </a:lnTo>
                <a:lnTo>
                  <a:pt x="6776511" y="6468488"/>
                </a:lnTo>
                <a:lnTo>
                  <a:pt x="0" y="64684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168366" y="4029535"/>
            <a:ext cx="14400438" cy="1038746"/>
          </a:xfrm>
          <a:prstGeom prst="rect">
            <a:avLst/>
          </a:prstGeom>
        </p:spPr>
        <p:txBody>
          <a:bodyPr lIns="0" tIns="0" rIns="0" bIns="0" rtlCol="0" anchor="t">
            <a:spAutoFit/>
          </a:bodyPr>
          <a:lstStyle/>
          <a:p>
            <a:pPr algn="ctr">
              <a:lnSpc>
                <a:spcPts val="8082"/>
              </a:lnSpc>
            </a:pPr>
            <a:r>
              <a:rPr lang="en-US" sz="4400" dirty="0">
                <a:solidFill>
                  <a:srgbClr val="359693"/>
                </a:solidFill>
                <a:latin typeface="210 클레이토이"/>
                <a:ea typeface="210 클레이토이"/>
                <a:cs typeface="210 클레이토이"/>
                <a:sym typeface="210 클레이토이"/>
              </a:rPr>
              <a:t>https://www.youtube.com/watch?v=5mKfo4CYsI8</a:t>
            </a:r>
          </a:p>
        </p:txBody>
      </p:sp>
      <p:grpSp>
        <p:nvGrpSpPr>
          <p:cNvPr id="5" name="Group 5"/>
          <p:cNvGrpSpPr/>
          <p:nvPr/>
        </p:nvGrpSpPr>
        <p:grpSpPr>
          <a:xfrm>
            <a:off x="1028700" y="1540616"/>
            <a:ext cx="886271" cy="8862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5975262" y="7225359"/>
            <a:ext cx="553597" cy="55359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6713725" y="7972057"/>
            <a:ext cx="248797" cy="24879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2168366" y="8617537"/>
            <a:ext cx="1830751" cy="1281526"/>
          </a:xfrm>
          <a:custGeom>
            <a:avLst/>
            <a:gdLst/>
            <a:ahLst/>
            <a:cxnLst/>
            <a:rect l="l" t="t" r="r" b="b"/>
            <a:pathLst>
              <a:path w="1830751" h="1281526">
                <a:moveTo>
                  <a:pt x="0" y="0"/>
                </a:moveTo>
                <a:lnTo>
                  <a:pt x="1830751" y="0"/>
                </a:lnTo>
                <a:lnTo>
                  <a:pt x="1830751" y="1281526"/>
                </a:lnTo>
                <a:lnTo>
                  <a:pt x="0" y="12815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a:off x="13284168" y="8220854"/>
            <a:ext cx="1289586" cy="1281526"/>
          </a:xfrm>
          <a:custGeom>
            <a:avLst/>
            <a:gdLst/>
            <a:ahLst/>
            <a:cxnLst/>
            <a:rect l="l" t="t" r="r" b="b"/>
            <a:pathLst>
              <a:path w="1289586" h="1281526">
                <a:moveTo>
                  <a:pt x="0" y="0"/>
                </a:moveTo>
                <a:lnTo>
                  <a:pt x="1289586" y="0"/>
                </a:lnTo>
                <a:lnTo>
                  <a:pt x="1289586" y="1281526"/>
                </a:lnTo>
                <a:lnTo>
                  <a:pt x="0" y="12815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6" name="Group 16"/>
          <p:cNvGrpSpPr/>
          <p:nvPr/>
        </p:nvGrpSpPr>
        <p:grpSpPr>
          <a:xfrm>
            <a:off x="1471835" y="6410635"/>
            <a:ext cx="814724" cy="81472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13768745" y="-1795911"/>
            <a:ext cx="4904383" cy="5051331"/>
          </a:xfrm>
          <a:custGeom>
            <a:avLst/>
            <a:gdLst/>
            <a:ahLst/>
            <a:cxnLst/>
            <a:rect l="l" t="t" r="r" b="b"/>
            <a:pathLst>
              <a:path w="4904383" h="5051331">
                <a:moveTo>
                  <a:pt x="0" y="0"/>
                </a:moveTo>
                <a:lnTo>
                  <a:pt x="4904383" y="0"/>
                </a:lnTo>
                <a:lnTo>
                  <a:pt x="4904383" y="5051331"/>
                </a:lnTo>
                <a:lnTo>
                  <a:pt x="0" y="50513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rot="453141">
            <a:off x="11426336" y="-3894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4"/>
          <p:cNvSpPr/>
          <p:nvPr/>
        </p:nvSpPr>
        <p:spPr>
          <a:xfrm rot="-10100359">
            <a:off x="11679516" y="4120835"/>
            <a:ext cx="9630749" cy="7909252"/>
          </a:xfrm>
          <a:custGeom>
            <a:avLst/>
            <a:gdLst/>
            <a:ahLst/>
            <a:cxnLst/>
            <a:rect l="l" t="t" r="r" b="b"/>
            <a:pathLst>
              <a:path w="9630749" h="7909252">
                <a:moveTo>
                  <a:pt x="0" y="0"/>
                </a:moveTo>
                <a:lnTo>
                  <a:pt x="9630749" y="0"/>
                </a:lnTo>
                <a:lnTo>
                  <a:pt x="9630749" y="7909252"/>
                </a:lnTo>
                <a:lnTo>
                  <a:pt x="0" y="79092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a:off x="15447992" y="8075461"/>
            <a:ext cx="3995097" cy="4114800"/>
          </a:xfrm>
          <a:custGeom>
            <a:avLst/>
            <a:gdLst/>
            <a:ahLst/>
            <a:cxnLst/>
            <a:rect l="l" t="t" r="r" b="b"/>
            <a:pathLst>
              <a:path w="3995097" h="4114800">
                <a:moveTo>
                  <a:pt x="0" y="0"/>
                </a:moveTo>
                <a:lnTo>
                  <a:pt x="3995097" y="0"/>
                </a:lnTo>
                <a:lnTo>
                  <a:pt x="399509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519888" y="3702796"/>
            <a:ext cx="8437014" cy="2881408"/>
            <a:chOff x="0" y="0"/>
            <a:chExt cx="2222094" cy="758889"/>
          </a:xfrm>
        </p:grpSpPr>
        <p:sp>
          <p:nvSpPr>
            <p:cNvPr id="7" name="Freeform 7"/>
            <p:cNvSpPr/>
            <p:nvPr/>
          </p:nvSpPr>
          <p:spPr>
            <a:xfrm>
              <a:off x="0" y="0"/>
              <a:ext cx="2222094" cy="758889"/>
            </a:xfrm>
            <a:custGeom>
              <a:avLst/>
              <a:gdLst/>
              <a:ahLst/>
              <a:cxnLst/>
              <a:rect l="l" t="t" r="r" b="b"/>
              <a:pathLst>
                <a:path w="2222094" h="758889">
                  <a:moveTo>
                    <a:pt x="46798" y="0"/>
                  </a:moveTo>
                  <a:lnTo>
                    <a:pt x="2175296" y="0"/>
                  </a:lnTo>
                  <a:cubicBezTo>
                    <a:pt x="2201142" y="0"/>
                    <a:pt x="2222094" y="20952"/>
                    <a:pt x="2222094" y="46798"/>
                  </a:cubicBezTo>
                  <a:lnTo>
                    <a:pt x="2222094" y="712091"/>
                  </a:lnTo>
                  <a:cubicBezTo>
                    <a:pt x="2222094" y="724503"/>
                    <a:pt x="2217164" y="736406"/>
                    <a:pt x="2208387" y="745182"/>
                  </a:cubicBezTo>
                  <a:cubicBezTo>
                    <a:pt x="2199611" y="753959"/>
                    <a:pt x="2187708" y="758889"/>
                    <a:pt x="2175296" y="758889"/>
                  </a:cubicBezTo>
                  <a:lnTo>
                    <a:pt x="46798" y="758889"/>
                  </a:lnTo>
                  <a:cubicBezTo>
                    <a:pt x="34387" y="758889"/>
                    <a:pt x="22483" y="753959"/>
                    <a:pt x="13707" y="745182"/>
                  </a:cubicBezTo>
                  <a:cubicBezTo>
                    <a:pt x="4931" y="736406"/>
                    <a:pt x="0" y="724503"/>
                    <a:pt x="0" y="712091"/>
                  </a:cubicBezTo>
                  <a:lnTo>
                    <a:pt x="0" y="46798"/>
                  </a:lnTo>
                  <a:cubicBezTo>
                    <a:pt x="0" y="20952"/>
                    <a:pt x="20952" y="0"/>
                    <a:pt x="46798" y="0"/>
                  </a:cubicBezTo>
                  <a:close/>
                </a:path>
              </a:pathLst>
            </a:custGeom>
            <a:solidFill>
              <a:srgbClr val="FFFFFF"/>
            </a:solidFill>
          </p:spPr>
        </p:sp>
        <p:sp>
          <p:nvSpPr>
            <p:cNvPr id="8" name="TextBox 8"/>
            <p:cNvSpPr txBox="1"/>
            <p:nvPr/>
          </p:nvSpPr>
          <p:spPr>
            <a:xfrm>
              <a:off x="0" y="-38100"/>
              <a:ext cx="2222094" cy="796989"/>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523752" y="8479479"/>
            <a:ext cx="961590" cy="96159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rot="-1283782">
            <a:off x="15292457" y="7821106"/>
            <a:ext cx="3933685" cy="3239926"/>
          </a:xfrm>
          <a:custGeom>
            <a:avLst/>
            <a:gdLst/>
            <a:ahLst/>
            <a:cxnLst/>
            <a:rect l="l" t="t" r="r" b="b"/>
            <a:pathLst>
              <a:path w="3933685" h="3239926">
                <a:moveTo>
                  <a:pt x="0" y="0"/>
                </a:moveTo>
                <a:lnTo>
                  <a:pt x="3933686" y="0"/>
                </a:lnTo>
                <a:lnTo>
                  <a:pt x="3933686" y="3239926"/>
                </a:lnTo>
                <a:lnTo>
                  <a:pt x="0" y="32399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rot="-2808514">
            <a:off x="-2722087" y="-2261790"/>
            <a:ext cx="7804424" cy="3746123"/>
          </a:xfrm>
          <a:custGeom>
            <a:avLst/>
            <a:gdLst/>
            <a:ahLst/>
            <a:cxnLst/>
            <a:rect l="l" t="t" r="r" b="b"/>
            <a:pathLst>
              <a:path w="7804424" h="3746123">
                <a:moveTo>
                  <a:pt x="0" y="0"/>
                </a:moveTo>
                <a:lnTo>
                  <a:pt x="7804424" y="0"/>
                </a:lnTo>
                <a:lnTo>
                  <a:pt x="7804424" y="3746124"/>
                </a:lnTo>
                <a:lnTo>
                  <a:pt x="0" y="37461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4"/>
          <p:cNvGrpSpPr/>
          <p:nvPr/>
        </p:nvGrpSpPr>
        <p:grpSpPr>
          <a:xfrm>
            <a:off x="8956902" y="9062982"/>
            <a:ext cx="566202" cy="56620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rot="-769538">
            <a:off x="5245742" y="7868921"/>
            <a:ext cx="1263327" cy="1450017"/>
          </a:xfrm>
          <a:custGeom>
            <a:avLst/>
            <a:gdLst/>
            <a:ahLst/>
            <a:cxnLst/>
            <a:rect l="l" t="t" r="r" b="b"/>
            <a:pathLst>
              <a:path w="1263327" h="1450017">
                <a:moveTo>
                  <a:pt x="0" y="0"/>
                </a:moveTo>
                <a:lnTo>
                  <a:pt x="1263327" y="0"/>
                </a:lnTo>
                <a:lnTo>
                  <a:pt x="1263327" y="1450017"/>
                </a:lnTo>
                <a:lnTo>
                  <a:pt x="0" y="14500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Freeform 18"/>
          <p:cNvSpPr/>
          <p:nvPr/>
        </p:nvSpPr>
        <p:spPr>
          <a:xfrm>
            <a:off x="11635983" y="3702796"/>
            <a:ext cx="2367759" cy="2721562"/>
          </a:xfrm>
          <a:custGeom>
            <a:avLst/>
            <a:gdLst/>
            <a:ahLst/>
            <a:cxnLst/>
            <a:rect l="l" t="t" r="r" b="b"/>
            <a:pathLst>
              <a:path w="2367759" h="2721562">
                <a:moveTo>
                  <a:pt x="0" y="0"/>
                </a:moveTo>
                <a:lnTo>
                  <a:pt x="2367759" y="0"/>
                </a:lnTo>
                <a:lnTo>
                  <a:pt x="2367759" y="2721562"/>
                </a:lnTo>
                <a:lnTo>
                  <a:pt x="0" y="27215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9" name="TextBox 19"/>
          <p:cNvSpPr txBox="1"/>
          <p:nvPr/>
        </p:nvSpPr>
        <p:spPr>
          <a:xfrm>
            <a:off x="1028700" y="2415513"/>
            <a:ext cx="7564024" cy="1038746"/>
          </a:xfrm>
          <a:prstGeom prst="rect">
            <a:avLst/>
          </a:prstGeom>
        </p:spPr>
        <p:txBody>
          <a:bodyPr wrap="square" lIns="0" tIns="0" rIns="0" bIns="0" rtlCol="0" anchor="t">
            <a:spAutoFit/>
          </a:bodyPr>
          <a:lstStyle/>
          <a:p>
            <a:pPr algn="ctr">
              <a:lnSpc>
                <a:spcPts val="8082"/>
              </a:lnSpc>
            </a:pPr>
            <a:r>
              <a:rPr lang="en-US" sz="5773" dirty="0">
                <a:solidFill>
                  <a:srgbClr val="359693"/>
                </a:solidFill>
                <a:latin typeface="210 클레이토이"/>
                <a:ea typeface="210 클레이토이"/>
                <a:cs typeface="210 클레이토이"/>
                <a:sym typeface="210 클레이토이"/>
              </a:rPr>
              <a:t>Let’s Listen to a Call!</a:t>
            </a:r>
          </a:p>
        </p:txBody>
      </p:sp>
      <p:pic>
        <p:nvPicPr>
          <p:cNvPr id="21" name="02 - Katie Cal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128795" y="381403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848" fill="hold"/>
                                        <p:tgtEl>
                                          <p:spTgt spid="21"/>
                                        </p:tgtEl>
                                      </p:cBhvr>
                                    </p:cmd>
                                  </p:childTnLst>
                                </p:cTn>
                              </p:par>
                            </p:childTnLst>
                          </p:cTn>
                        </p:par>
                      </p:childTnLst>
                    </p:cTn>
                  </p:par>
                </p:childTnLst>
              </p:cTn>
              <p:nextCondLst>
                <p:cond evt="onClick" delay="0">
                  <p:tgtEl>
                    <p:spTgt spid="21"/>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13768745" y="-1795911"/>
            <a:ext cx="4904383" cy="5051331"/>
          </a:xfrm>
          <a:custGeom>
            <a:avLst/>
            <a:gdLst/>
            <a:ahLst/>
            <a:cxnLst/>
            <a:rect l="l" t="t" r="r" b="b"/>
            <a:pathLst>
              <a:path w="4904383" h="5051331">
                <a:moveTo>
                  <a:pt x="0" y="0"/>
                </a:moveTo>
                <a:lnTo>
                  <a:pt x="4904383" y="0"/>
                </a:lnTo>
                <a:lnTo>
                  <a:pt x="4904383" y="5051331"/>
                </a:lnTo>
                <a:lnTo>
                  <a:pt x="0" y="50513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53141">
            <a:off x="11426336" y="-3894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100359">
            <a:off x="11679516" y="4120835"/>
            <a:ext cx="9630749" cy="7909252"/>
          </a:xfrm>
          <a:custGeom>
            <a:avLst/>
            <a:gdLst/>
            <a:ahLst/>
            <a:cxnLst/>
            <a:rect l="l" t="t" r="r" b="b"/>
            <a:pathLst>
              <a:path w="9630749" h="7909252">
                <a:moveTo>
                  <a:pt x="0" y="0"/>
                </a:moveTo>
                <a:lnTo>
                  <a:pt x="9630749" y="0"/>
                </a:lnTo>
                <a:lnTo>
                  <a:pt x="9630749" y="7909252"/>
                </a:lnTo>
                <a:lnTo>
                  <a:pt x="0" y="79092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5447992" y="8075461"/>
            <a:ext cx="3995097" cy="4114800"/>
          </a:xfrm>
          <a:custGeom>
            <a:avLst/>
            <a:gdLst/>
            <a:ahLst/>
            <a:cxnLst/>
            <a:rect l="l" t="t" r="r" b="b"/>
            <a:pathLst>
              <a:path w="3995097" h="4114800">
                <a:moveTo>
                  <a:pt x="0" y="0"/>
                </a:moveTo>
                <a:lnTo>
                  <a:pt x="3995097" y="0"/>
                </a:lnTo>
                <a:lnTo>
                  <a:pt x="399509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89019" y="2300806"/>
            <a:ext cx="10540024" cy="956737"/>
          </a:xfrm>
          <a:prstGeom prst="rect">
            <a:avLst/>
          </a:prstGeom>
        </p:spPr>
        <p:txBody>
          <a:bodyPr wrap="square" lIns="0" tIns="0" rIns="0" bIns="0" rtlCol="0" anchor="t">
            <a:spAutoFit/>
          </a:bodyPr>
          <a:lstStyle/>
          <a:p>
            <a:pPr algn="ctr">
              <a:lnSpc>
                <a:spcPts val="8082"/>
              </a:lnSpc>
            </a:pPr>
            <a:r>
              <a:rPr lang="en-US" sz="5773" dirty="0">
                <a:solidFill>
                  <a:srgbClr val="359693"/>
                </a:solidFill>
                <a:latin typeface="210 클레이토이"/>
                <a:ea typeface="210 클레이토이"/>
                <a:cs typeface="210 클레이토이"/>
                <a:sym typeface="210 클레이토이"/>
              </a:rPr>
              <a:t>What can make a call go bad?!</a:t>
            </a:r>
          </a:p>
        </p:txBody>
      </p:sp>
      <p:grpSp>
        <p:nvGrpSpPr>
          <p:cNvPr id="7" name="Group 7"/>
          <p:cNvGrpSpPr/>
          <p:nvPr/>
        </p:nvGrpSpPr>
        <p:grpSpPr>
          <a:xfrm>
            <a:off x="523950" y="3542951"/>
            <a:ext cx="9870165" cy="2881408"/>
            <a:chOff x="0" y="0"/>
            <a:chExt cx="2599550" cy="758889"/>
          </a:xfrm>
        </p:grpSpPr>
        <p:sp>
          <p:nvSpPr>
            <p:cNvPr id="8" name="Freeform 8"/>
            <p:cNvSpPr/>
            <p:nvPr/>
          </p:nvSpPr>
          <p:spPr>
            <a:xfrm>
              <a:off x="0" y="0"/>
              <a:ext cx="2599550" cy="758889"/>
            </a:xfrm>
            <a:custGeom>
              <a:avLst/>
              <a:gdLst/>
              <a:ahLst/>
              <a:cxnLst/>
              <a:rect l="l" t="t" r="r" b="b"/>
              <a:pathLst>
                <a:path w="2599550" h="758889">
                  <a:moveTo>
                    <a:pt x="40003" y="0"/>
                  </a:moveTo>
                  <a:lnTo>
                    <a:pt x="2559546" y="0"/>
                  </a:lnTo>
                  <a:cubicBezTo>
                    <a:pt x="2581640" y="0"/>
                    <a:pt x="2599550" y="17910"/>
                    <a:pt x="2599550" y="40003"/>
                  </a:cubicBezTo>
                  <a:lnTo>
                    <a:pt x="2599550" y="718886"/>
                  </a:lnTo>
                  <a:cubicBezTo>
                    <a:pt x="2599550" y="740979"/>
                    <a:pt x="2581640" y="758889"/>
                    <a:pt x="2559546" y="758889"/>
                  </a:cubicBezTo>
                  <a:lnTo>
                    <a:pt x="40003" y="758889"/>
                  </a:lnTo>
                  <a:cubicBezTo>
                    <a:pt x="17910" y="758889"/>
                    <a:pt x="0" y="740979"/>
                    <a:pt x="0" y="718886"/>
                  </a:cubicBezTo>
                  <a:lnTo>
                    <a:pt x="0" y="40003"/>
                  </a:lnTo>
                  <a:cubicBezTo>
                    <a:pt x="0" y="17910"/>
                    <a:pt x="17910" y="0"/>
                    <a:pt x="40003" y="0"/>
                  </a:cubicBezTo>
                  <a:close/>
                </a:path>
              </a:pathLst>
            </a:custGeom>
            <a:solidFill>
              <a:srgbClr val="FFFFFF"/>
            </a:solidFill>
          </p:spPr>
        </p:sp>
        <p:sp>
          <p:nvSpPr>
            <p:cNvPr id="9" name="TextBox 9"/>
            <p:cNvSpPr txBox="1"/>
            <p:nvPr/>
          </p:nvSpPr>
          <p:spPr>
            <a:xfrm>
              <a:off x="0" y="-38100"/>
              <a:ext cx="2599550" cy="79698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523752" y="8479479"/>
            <a:ext cx="961590" cy="96159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rot="-1283782">
            <a:off x="15292457" y="7821106"/>
            <a:ext cx="3933685" cy="3239926"/>
          </a:xfrm>
          <a:custGeom>
            <a:avLst/>
            <a:gdLst/>
            <a:ahLst/>
            <a:cxnLst/>
            <a:rect l="l" t="t" r="r" b="b"/>
            <a:pathLst>
              <a:path w="3933685" h="3239926">
                <a:moveTo>
                  <a:pt x="0" y="0"/>
                </a:moveTo>
                <a:lnTo>
                  <a:pt x="3933686" y="0"/>
                </a:lnTo>
                <a:lnTo>
                  <a:pt x="3933686" y="3239926"/>
                </a:lnTo>
                <a:lnTo>
                  <a:pt x="0" y="3239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2808514">
            <a:off x="-2722087" y="-2261790"/>
            <a:ext cx="7804424" cy="3746123"/>
          </a:xfrm>
          <a:custGeom>
            <a:avLst/>
            <a:gdLst/>
            <a:ahLst/>
            <a:cxnLst/>
            <a:rect l="l" t="t" r="r" b="b"/>
            <a:pathLst>
              <a:path w="7804424" h="3746123">
                <a:moveTo>
                  <a:pt x="0" y="0"/>
                </a:moveTo>
                <a:lnTo>
                  <a:pt x="7804424" y="0"/>
                </a:lnTo>
                <a:lnTo>
                  <a:pt x="7804424" y="3746124"/>
                </a:lnTo>
                <a:lnTo>
                  <a:pt x="0" y="3746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5" name="Group 15"/>
          <p:cNvGrpSpPr/>
          <p:nvPr/>
        </p:nvGrpSpPr>
        <p:grpSpPr>
          <a:xfrm>
            <a:off x="8956902" y="9062982"/>
            <a:ext cx="566202" cy="56620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rot="-769538">
            <a:off x="5245742" y="7868921"/>
            <a:ext cx="1263327" cy="1450017"/>
          </a:xfrm>
          <a:custGeom>
            <a:avLst/>
            <a:gdLst/>
            <a:ahLst/>
            <a:cxnLst/>
            <a:rect l="l" t="t" r="r" b="b"/>
            <a:pathLst>
              <a:path w="1263327" h="1450017">
                <a:moveTo>
                  <a:pt x="0" y="0"/>
                </a:moveTo>
                <a:lnTo>
                  <a:pt x="1263327" y="0"/>
                </a:lnTo>
                <a:lnTo>
                  <a:pt x="1263327" y="1450017"/>
                </a:lnTo>
                <a:lnTo>
                  <a:pt x="0" y="14500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TextBox 19"/>
          <p:cNvSpPr txBox="1"/>
          <p:nvPr/>
        </p:nvSpPr>
        <p:spPr>
          <a:xfrm>
            <a:off x="1057801" y="3918759"/>
            <a:ext cx="8802461" cy="2044065"/>
          </a:xfrm>
          <a:prstGeom prst="rect">
            <a:avLst/>
          </a:prstGeom>
        </p:spPr>
        <p:txBody>
          <a:bodyPr lIns="0" tIns="0" rIns="0" bIns="0" rtlCol="0" anchor="t">
            <a:spAutoFit/>
          </a:bodyPr>
          <a:lstStyle/>
          <a:p>
            <a:pPr algn="ctr">
              <a:lnSpc>
                <a:spcPts val="5459"/>
              </a:lnSpc>
            </a:pPr>
            <a:r>
              <a:rPr lang="en-US" sz="3899">
                <a:solidFill>
                  <a:srgbClr val="143F65"/>
                </a:solidFill>
                <a:latin typeface="Bellefair"/>
                <a:ea typeface="Bellefair"/>
                <a:cs typeface="Bellefair"/>
                <a:sym typeface="Bellefair"/>
              </a:rPr>
              <a:t>How do we get off on the wrong tone and how do prospects potentially start off with a “wrong” tone?  </a:t>
            </a:r>
          </a:p>
        </p:txBody>
      </p:sp>
      <p:sp>
        <p:nvSpPr>
          <p:cNvPr id="20" name="Freeform 20"/>
          <p:cNvSpPr/>
          <p:nvPr/>
        </p:nvSpPr>
        <p:spPr>
          <a:xfrm>
            <a:off x="11635983" y="3702796"/>
            <a:ext cx="2367759" cy="2721562"/>
          </a:xfrm>
          <a:custGeom>
            <a:avLst/>
            <a:gdLst/>
            <a:ahLst/>
            <a:cxnLst/>
            <a:rect l="l" t="t" r="r" b="b"/>
            <a:pathLst>
              <a:path w="2367759" h="2721562">
                <a:moveTo>
                  <a:pt x="0" y="0"/>
                </a:moveTo>
                <a:lnTo>
                  <a:pt x="2367759" y="0"/>
                </a:lnTo>
                <a:lnTo>
                  <a:pt x="2367759" y="2721562"/>
                </a:lnTo>
                <a:lnTo>
                  <a:pt x="0" y="27215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825073" y="7972057"/>
            <a:ext cx="20927489" cy="3060645"/>
          </a:xfrm>
          <a:custGeom>
            <a:avLst/>
            <a:gdLst/>
            <a:ahLst/>
            <a:cxnLst/>
            <a:rect l="l" t="t" r="r" b="b"/>
            <a:pathLst>
              <a:path w="20927489" h="3060645">
                <a:moveTo>
                  <a:pt x="0" y="0"/>
                </a:moveTo>
                <a:lnTo>
                  <a:pt x="20927489" y="0"/>
                </a:lnTo>
                <a:lnTo>
                  <a:pt x="20927489" y="3060645"/>
                </a:lnTo>
                <a:lnTo>
                  <a:pt x="0" y="30606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139688" y="-2205544"/>
            <a:ext cx="6776511" cy="6468488"/>
          </a:xfrm>
          <a:custGeom>
            <a:avLst/>
            <a:gdLst/>
            <a:ahLst/>
            <a:cxnLst/>
            <a:rect l="l" t="t" r="r" b="b"/>
            <a:pathLst>
              <a:path w="6776511" h="6468488">
                <a:moveTo>
                  <a:pt x="0" y="0"/>
                </a:moveTo>
                <a:lnTo>
                  <a:pt x="6776511" y="0"/>
                </a:lnTo>
                <a:lnTo>
                  <a:pt x="6776511" y="6468488"/>
                </a:lnTo>
                <a:lnTo>
                  <a:pt x="0" y="64684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456944" y="2198287"/>
            <a:ext cx="13374112" cy="1941829"/>
          </a:xfrm>
          <a:prstGeom prst="rect">
            <a:avLst/>
          </a:prstGeom>
        </p:spPr>
        <p:txBody>
          <a:bodyPr lIns="0" tIns="0" rIns="0" bIns="0" rtlCol="0" anchor="t">
            <a:spAutoFit/>
          </a:bodyPr>
          <a:lstStyle/>
          <a:p>
            <a:pPr algn="ctr">
              <a:lnSpc>
                <a:spcPts val="15820"/>
              </a:lnSpc>
            </a:pPr>
            <a:r>
              <a:rPr lang="en-US" sz="11300">
                <a:solidFill>
                  <a:srgbClr val="359693"/>
                </a:solidFill>
                <a:latin typeface="210 클레이토이"/>
                <a:ea typeface="210 클레이토이"/>
                <a:cs typeface="210 클레이토이"/>
                <a:sym typeface="210 클레이토이"/>
              </a:rPr>
              <a:t> LET’S ROLE PLAY!</a:t>
            </a:r>
          </a:p>
        </p:txBody>
      </p:sp>
      <p:grpSp>
        <p:nvGrpSpPr>
          <p:cNvPr id="5" name="Group 5"/>
          <p:cNvGrpSpPr/>
          <p:nvPr/>
        </p:nvGrpSpPr>
        <p:grpSpPr>
          <a:xfrm>
            <a:off x="1028700" y="1540616"/>
            <a:ext cx="886271" cy="8862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5975262" y="7225359"/>
            <a:ext cx="553597" cy="55359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6713725" y="7972057"/>
            <a:ext cx="248797" cy="24879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2168366" y="8617537"/>
            <a:ext cx="1830751" cy="1281526"/>
          </a:xfrm>
          <a:custGeom>
            <a:avLst/>
            <a:gdLst/>
            <a:ahLst/>
            <a:cxnLst/>
            <a:rect l="l" t="t" r="r" b="b"/>
            <a:pathLst>
              <a:path w="1830751" h="1281526">
                <a:moveTo>
                  <a:pt x="0" y="0"/>
                </a:moveTo>
                <a:lnTo>
                  <a:pt x="1830751" y="0"/>
                </a:lnTo>
                <a:lnTo>
                  <a:pt x="1830751" y="1281526"/>
                </a:lnTo>
                <a:lnTo>
                  <a:pt x="0" y="12815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a:off x="13284168" y="8220854"/>
            <a:ext cx="1289586" cy="1281526"/>
          </a:xfrm>
          <a:custGeom>
            <a:avLst/>
            <a:gdLst/>
            <a:ahLst/>
            <a:cxnLst/>
            <a:rect l="l" t="t" r="r" b="b"/>
            <a:pathLst>
              <a:path w="1289586" h="1281526">
                <a:moveTo>
                  <a:pt x="0" y="0"/>
                </a:moveTo>
                <a:lnTo>
                  <a:pt x="1289586" y="0"/>
                </a:lnTo>
                <a:lnTo>
                  <a:pt x="1289586" y="1281526"/>
                </a:lnTo>
                <a:lnTo>
                  <a:pt x="0" y="12815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6" name="Group 16"/>
          <p:cNvGrpSpPr/>
          <p:nvPr/>
        </p:nvGrpSpPr>
        <p:grpSpPr>
          <a:xfrm>
            <a:off x="1471835" y="6410635"/>
            <a:ext cx="814724" cy="81472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825073" y="7972057"/>
            <a:ext cx="20927489" cy="3060645"/>
          </a:xfrm>
          <a:custGeom>
            <a:avLst/>
            <a:gdLst/>
            <a:ahLst/>
            <a:cxnLst/>
            <a:rect l="l" t="t" r="r" b="b"/>
            <a:pathLst>
              <a:path w="20927489" h="3060645">
                <a:moveTo>
                  <a:pt x="0" y="0"/>
                </a:moveTo>
                <a:lnTo>
                  <a:pt x="20927489" y="0"/>
                </a:lnTo>
                <a:lnTo>
                  <a:pt x="20927489" y="3060645"/>
                </a:lnTo>
                <a:lnTo>
                  <a:pt x="0" y="30606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139688" y="-2205544"/>
            <a:ext cx="6776511" cy="6468488"/>
          </a:xfrm>
          <a:custGeom>
            <a:avLst/>
            <a:gdLst/>
            <a:ahLst/>
            <a:cxnLst/>
            <a:rect l="l" t="t" r="r" b="b"/>
            <a:pathLst>
              <a:path w="6776511" h="6468488">
                <a:moveTo>
                  <a:pt x="0" y="0"/>
                </a:moveTo>
                <a:lnTo>
                  <a:pt x="6776511" y="0"/>
                </a:lnTo>
                <a:lnTo>
                  <a:pt x="6776511" y="6468488"/>
                </a:lnTo>
                <a:lnTo>
                  <a:pt x="0" y="64684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297106" y="616788"/>
            <a:ext cx="13693787" cy="990449"/>
          </a:xfrm>
          <a:prstGeom prst="rect">
            <a:avLst/>
          </a:prstGeom>
        </p:spPr>
        <p:txBody>
          <a:bodyPr lIns="0" tIns="0" rIns="0" bIns="0" rtlCol="0" anchor="t">
            <a:spAutoFit/>
          </a:bodyPr>
          <a:lstStyle/>
          <a:p>
            <a:pPr algn="ctr">
              <a:lnSpc>
                <a:spcPts val="8082"/>
              </a:lnSpc>
            </a:pPr>
            <a:r>
              <a:rPr lang="en-US" sz="5773">
                <a:solidFill>
                  <a:srgbClr val="359693"/>
                </a:solidFill>
                <a:latin typeface="210 클레이토이"/>
                <a:ea typeface="210 클레이토이"/>
                <a:cs typeface="210 클레이토이"/>
                <a:sym typeface="210 클레이토이"/>
              </a:rPr>
              <a:t>FISH! And our leasing presentations</a:t>
            </a:r>
          </a:p>
        </p:txBody>
      </p:sp>
      <p:grpSp>
        <p:nvGrpSpPr>
          <p:cNvPr id="5" name="Group 5"/>
          <p:cNvGrpSpPr/>
          <p:nvPr/>
        </p:nvGrpSpPr>
        <p:grpSpPr>
          <a:xfrm>
            <a:off x="1028700" y="1540616"/>
            <a:ext cx="886271" cy="8862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5975262" y="7225359"/>
            <a:ext cx="553597" cy="55359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703589" y="3412026"/>
            <a:ext cx="9870165" cy="850918"/>
            <a:chOff x="0" y="0"/>
            <a:chExt cx="2599550" cy="224110"/>
          </a:xfrm>
        </p:grpSpPr>
        <p:sp>
          <p:nvSpPr>
            <p:cNvPr id="12" name="Freeform 12"/>
            <p:cNvSpPr/>
            <p:nvPr/>
          </p:nvSpPr>
          <p:spPr>
            <a:xfrm>
              <a:off x="0" y="0"/>
              <a:ext cx="2599550" cy="224110"/>
            </a:xfrm>
            <a:custGeom>
              <a:avLst/>
              <a:gdLst/>
              <a:ahLst/>
              <a:cxnLst/>
              <a:rect l="l" t="t" r="r" b="b"/>
              <a:pathLst>
                <a:path w="2599550" h="224110">
                  <a:moveTo>
                    <a:pt x="40003" y="0"/>
                  </a:moveTo>
                  <a:lnTo>
                    <a:pt x="2559546" y="0"/>
                  </a:lnTo>
                  <a:cubicBezTo>
                    <a:pt x="2581640" y="0"/>
                    <a:pt x="2599550" y="17910"/>
                    <a:pt x="2599550" y="40003"/>
                  </a:cubicBezTo>
                  <a:lnTo>
                    <a:pt x="2599550" y="184107"/>
                  </a:lnTo>
                  <a:cubicBezTo>
                    <a:pt x="2599550" y="206200"/>
                    <a:pt x="2581640" y="224110"/>
                    <a:pt x="2559546" y="224110"/>
                  </a:cubicBezTo>
                  <a:lnTo>
                    <a:pt x="40003" y="224110"/>
                  </a:lnTo>
                  <a:cubicBezTo>
                    <a:pt x="17910" y="224110"/>
                    <a:pt x="0" y="206200"/>
                    <a:pt x="0" y="184107"/>
                  </a:cubicBezTo>
                  <a:lnTo>
                    <a:pt x="0" y="40003"/>
                  </a:lnTo>
                  <a:cubicBezTo>
                    <a:pt x="0" y="17910"/>
                    <a:pt x="17910" y="0"/>
                    <a:pt x="40003" y="0"/>
                  </a:cubicBezTo>
                  <a:close/>
                </a:path>
              </a:pathLst>
            </a:custGeom>
            <a:solidFill>
              <a:srgbClr val="FFFFFF"/>
            </a:solidFill>
          </p:spPr>
        </p:sp>
        <p:sp>
          <p:nvSpPr>
            <p:cNvPr id="13" name="TextBox 13"/>
            <p:cNvSpPr txBox="1"/>
            <p:nvPr/>
          </p:nvSpPr>
          <p:spPr>
            <a:xfrm>
              <a:off x="0" y="-38100"/>
              <a:ext cx="2599550" cy="26221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703589" y="3411073"/>
            <a:ext cx="850918" cy="85091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rot="60000">
            <a:off x="4794164" y="3407914"/>
            <a:ext cx="671264" cy="771525"/>
          </a:xfrm>
          <a:prstGeom prst="rect">
            <a:avLst/>
          </a:prstGeom>
        </p:spPr>
        <p:txBody>
          <a:bodyPr lIns="0" tIns="0" rIns="0" bIns="0" rtlCol="0" anchor="t">
            <a:spAutoFit/>
          </a:bodyPr>
          <a:lstStyle/>
          <a:p>
            <a:pPr algn="ctr">
              <a:lnSpc>
                <a:spcPts val="6299"/>
              </a:lnSpc>
            </a:pPr>
            <a:r>
              <a:rPr lang="en-US" sz="4500">
                <a:solidFill>
                  <a:srgbClr val="359693"/>
                </a:solidFill>
                <a:latin typeface="210 클레이토이"/>
                <a:ea typeface="210 클레이토이"/>
                <a:cs typeface="210 클레이토이"/>
                <a:sym typeface="210 클레이토이"/>
              </a:rPr>
              <a:t>1</a:t>
            </a:r>
          </a:p>
        </p:txBody>
      </p:sp>
      <p:grpSp>
        <p:nvGrpSpPr>
          <p:cNvPr id="18" name="Group 18"/>
          <p:cNvGrpSpPr/>
          <p:nvPr/>
        </p:nvGrpSpPr>
        <p:grpSpPr>
          <a:xfrm>
            <a:off x="4703589" y="4718518"/>
            <a:ext cx="9870165" cy="850918"/>
            <a:chOff x="0" y="0"/>
            <a:chExt cx="2599550" cy="224110"/>
          </a:xfrm>
        </p:grpSpPr>
        <p:sp>
          <p:nvSpPr>
            <p:cNvPr id="19" name="Freeform 19"/>
            <p:cNvSpPr/>
            <p:nvPr/>
          </p:nvSpPr>
          <p:spPr>
            <a:xfrm>
              <a:off x="0" y="0"/>
              <a:ext cx="2599550" cy="224110"/>
            </a:xfrm>
            <a:custGeom>
              <a:avLst/>
              <a:gdLst/>
              <a:ahLst/>
              <a:cxnLst/>
              <a:rect l="l" t="t" r="r" b="b"/>
              <a:pathLst>
                <a:path w="2599550" h="224110">
                  <a:moveTo>
                    <a:pt x="40003" y="0"/>
                  </a:moveTo>
                  <a:lnTo>
                    <a:pt x="2559546" y="0"/>
                  </a:lnTo>
                  <a:cubicBezTo>
                    <a:pt x="2581640" y="0"/>
                    <a:pt x="2599550" y="17910"/>
                    <a:pt x="2599550" y="40003"/>
                  </a:cubicBezTo>
                  <a:lnTo>
                    <a:pt x="2599550" y="184107"/>
                  </a:lnTo>
                  <a:cubicBezTo>
                    <a:pt x="2599550" y="206200"/>
                    <a:pt x="2581640" y="224110"/>
                    <a:pt x="2559546" y="224110"/>
                  </a:cubicBezTo>
                  <a:lnTo>
                    <a:pt x="40003" y="224110"/>
                  </a:lnTo>
                  <a:cubicBezTo>
                    <a:pt x="17910" y="224110"/>
                    <a:pt x="0" y="206200"/>
                    <a:pt x="0" y="184107"/>
                  </a:cubicBezTo>
                  <a:lnTo>
                    <a:pt x="0" y="40003"/>
                  </a:lnTo>
                  <a:cubicBezTo>
                    <a:pt x="0" y="17910"/>
                    <a:pt x="17910" y="0"/>
                    <a:pt x="40003" y="0"/>
                  </a:cubicBezTo>
                  <a:close/>
                </a:path>
              </a:pathLst>
            </a:custGeom>
            <a:solidFill>
              <a:srgbClr val="FFFFFF"/>
            </a:solidFill>
          </p:spPr>
        </p:sp>
        <p:sp>
          <p:nvSpPr>
            <p:cNvPr id="20" name="TextBox 20"/>
            <p:cNvSpPr txBox="1"/>
            <p:nvPr/>
          </p:nvSpPr>
          <p:spPr>
            <a:xfrm>
              <a:off x="0" y="-38100"/>
              <a:ext cx="2599550" cy="26221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4703589" y="4717564"/>
            <a:ext cx="850918" cy="85091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4793416" y="4714398"/>
            <a:ext cx="671264" cy="771525"/>
          </a:xfrm>
          <a:prstGeom prst="rect">
            <a:avLst/>
          </a:prstGeom>
        </p:spPr>
        <p:txBody>
          <a:bodyPr lIns="0" tIns="0" rIns="0" bIns="0" rtlCol="0" anchor="t">
            <a:spAutoFit/>
          </a:bodyPr>
          <a:lstStyle/>
          <a:p>
            <a:pPr algn="ctr">
              <a:lnSpc>
                <a:spcPts val="6299"/>
              </a:lnSpc>
            </a:pPr>
            <a:r>
              <a:rPr lang="en-US" sz="4500">
                <a:solidFill>
                  <a:srgbClr val="359693"/>
                </a:solidFill>
                <a:latin typeface="210 클레이토이"/>
                <a:ea typeface="210 클레이토이"/>
                <a:cs typeface="210 클레이토이"/>
                <a:sym typeface="210 클레이토이"/>
              </a:rPr>
              <a:t>2</a:t>
            </a:r>
          </a:p>
        </p:txBody>
      </p:sp>
      <p:grpSp>
        <p:nvGrpSpPr>
          <p:cNvPr id="25" name="Group 25"/>
          <p:cNvGrpSpPr/>
          <p:nvPr/>
        </p:nvGrpSpPr>
        <p:grpSpPr>
          <a:xfrm>
            <a:off x="4703589" y="6113314"/>
            <a:ext cx="9870165" cy="850918"/>
            <a:chOff x="0" y="0"/>
            <a:chExt cx="2599550" cy="224110"/>
          </a:xfrm>
        </p:grpSpPr>
        <p:sp>
          <p:nvSpPr>
            <p:cNvPr id="26" name="Freeform 26"/>
            <p:cNvSpPr/>
            <p:nvPr/>
          </p:nvSpPr>
          <p:spPr>
            <a:xfrm>
              <a:off x="0" y="0"/>
              <a:ext cx="2599550" cy="224110"/>
            </a:xfrm>
            <a:custGeom>
              <a:avLst/>
              <a:gdLst/>
              <a:ahLst/>
              <a:cxnLst/>
              <a:rect l="l" t="t" r="r" b="b"/>
              <a:pathLst>
                <a:path w="2599550" h="224110">
                  <a:moveTo>
                    <a:pt x="40003" y="0"/>
                  </a:moveTo>
                  <a:lnTo>
                    <a:pt x="2559546" y="0"/>
                  </a:lnTo>
                  <a:cubicBezTo>
                    <a:pt x="2581640" y="0"/>
                    <a:pt x="2599550" y="17910"/>
                    <a:pt x="2599550" y="40003"/>
                  </a:cubicBezTo>
                  <a:lnTo>
                    <a:pt x="2599550" y="184107"/>
                  </a:lnTo>
                  <a:cubicBezTo>
                    <a:pt x="2599550" y="206200"/>
                    <a:pt x="2581640" y="224110"/>
                    <a:pt x="2559546" y="224110"/>
                  </a:cubicBezTo>
                  <a:lnTo>
                    <a:pt x="40003" y="224110"/>
                  </a:lnTo>
                  <a:cubicBezTo>
                    <a:pt x="17910" y="224110"/>
                    <a:pt x="0" y="206200"/>
                    <a:pt x="0" y="184107"/>
                  </a:cubicBezTo>
                  <a:lnTo>
                    <a:pt x="0" y="40003"/>
                  </a:lnTo>
                  <a:cubicBezTo>
                    <a:pt x="0" y="17910"/>
                    <a:pt x="17910" y="0"/>
                    <a:pt x="40003" y="0"/>
                  </a:cubicBezTo>
                  <a:close/>
                </a:path>
              </a:pathLst>
            </a:custGeom>
            <a:solidFill>
              <a:srgbClr val="FFFFFF"/>
            </a:solidFill>
          </p:spPr>
        </p:sp>
        <p:sp>
          <p:nvSpPr>
            <p:cNvPr id="27" name="TextBox 27"/>
            <p:cNvSpPr txBox="1"/>
            <p:nvPr/>
          </p:nvSpPr>
          <p:spPr>
            <a:xfrm>
              <a:off x="0" y="-38100"/>
              <a:ext cx="2599550" cy="26221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4703589" y="6112361"/>
            <a:ext cx="850918" cy="85091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1"/>
          <p:cNvSpPr txBox="1"/>
          <p:nvPr/>
        </p:nvSpPr>
        <p:spPr>
          <a:xfrm>
            <a:off x="4793416" y="6109194"/>
            <a:ext cx="671264" cy="771525"/>
          </a:xfrm>
          <a:prstGeom prst="rect">
            <a:avLst/>
          </a:prstGeom>
        </p:spPr>
        <p:txBody>
          <a:bodyPr lIns="0" tIns="0" rIns="0" bIns="0" rtlCol="0" anchor="t">
            <a:spAutoFit/>
          </a:bodyPr>
          <a:lstStyle/>
          <a:p>
            <a:pPr algn="ctr">
              <a:lnSpc>
                <a:spcPts val="6299"/>
              </a:lnSpc>
            </a:pPr>
            <a:r>
              <a:rPr lang="en-US" sz="4500">
                <a:solidFill>
                  <a:srgbClr val="359693"/>
                </a:solidFill>
                <a:latin typeface="210 클레이토이"/>
                <a:ea typeface="210 클레이토이"/>
                <a:cs typeface="210 클레이토이"/>
                <a:sym typeface="210 클레이토이"/>
              </a:rPr>
              <a:t>3</a:t>
            </a:r>
          </a:p>
        </p:txBody>
      </p:sp>
      <p:grpSp>
        <p:nvGrpSpPr>
          <p:cNvPr id="32" name="Group 32"/>
          <p:cNvGrpSpPr/>
          <p:nvPr/>
        </p:nvGrpSpPr>
        <p:grpSpPr>
          <a:xfrm>
            <a:off x="16713725" y="7972057"/>
            <a:ext cx="248797" cy="248797"/>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5" name="Freeform 35"/>
          <p:cNvSpPr/>
          <p:nvPr/>
        </p:nvSpPr>
        <p:spPr>
          <a:xfrm>
            <a:off x="2168366" y="8617537"/>
            <a:ext cx="1830751" cy="1281526"/>
          </a:xfrm>
          <a:custGeom>
            <a:avLst/>
            <a:gdLst/>
            <a:ahLst/>
            <a:cxnLst/>
            <a:rect l="l" t="t" r="r" b="b"/>
            <a:pathLst>
              <a:path w="1830751" h="1281526">
                <a:moveTo>
                  <a:pt x="0" y="0"/>
                </a:moveTo>
                <a:lnTo>
                  <a:pt x="1830751" y="0"/>
                </a:lnTo>
                <a:lnTo>
                  <a:pt x="1830751" y="1281526"/>
                </a:lnTo>
                <a:lnTo>
                  <a:pt x="0" y="12815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6" name="TextBox 36"/>
          <p:cNvSpPr txBox="1"/>
          <p:nvPr/>
        </p:nvSpPr>
        <p:spPr>
          <a:xfrm>
            <a:off x="5768594" y="3484079"/>
            <a:ext cx="8512926" cy="672465"/>
          </a:xfrm>
          <a:prstGeom prst="rect">
            <a:avLst/>
          </a:prstGeom>
        </p:spPr>
        <p:txBody>
          <a:bodyPr lIns="0" tIns="0" rIns="0" bIns="0" rtlCol="0" anchor="t">
            <a:spAutoFit/>
          </a:bodyPr>
          <a:lstStyle/>
          <a:p>
            <a:pPr algn="l">
              <a:lnSpc>
                <a:spcPts val="5459"/>
              </a:lnSpc>
            </a:pPr>
            <a:r>
              <a:rPr lang="en-US" sz="3899">
                <a:solidFill>
                  <a:srgbClr val="143F65"/>
                </a:solidFill>
                <a:latin typeface="Bellefair"/>
                <a:ea typeface="Bellefair"/>
                <a:cs typeface="Bellefair"/>
                <a:sym typeface="Bellefair"/>
              </a:rPr>
              <a:t>Choose Your Attitude</a:t>
            </a:r>
          </a:p>
        </p:txBody>
      </p:sp>
      <p:sp>
        <p:nvSpPr>
          <p:cNvPr id="37" name="TextBox 37"/>
          <p:cNvSpPr txBox="1"/>
          <p:nvPr/>
        </p:nvSpPr>
        <p:spPr>
          <a:xfrm>
            <a:off x="5768594" y="4742326"/>
            <a:ext cx="8512926" cy="672465"/>
          </a:xfrm>
          <a:prstGeom prst="rect">
            <a:avLst/>
          </a:prstGeom>
        </p:spPr>
        <p:txBody>
          <a:bodyPr lIns="0" tIns="0" rIns="0" bIns="0" rtlCol="0" anchor="t">
            <a:spAutoFit/>
          </a:bodyPr>
          <a:lstStyle/>
          <a:p>
            <a:pPr algn="l">
              <a:lnSpc>
                <a:spcPts val="5459"/>
              </a:lnSpc>
            </a:pPr>
            <a:r>
              <a:rPr lang="en-US" sz="3899">
                <a:solidFill>
                  <a:srgbClr val="143F65"/>
                </a:solidFill>
                <a:latin typeface="Bellefair"/>
                <a:ea typeface="Bellefair"/>
                <a:cs typeface="Bellefair"/>
                <a:sym typeface="Bellefair"/>
              </a:rPr>
              <a:t>Play</a:t>
            </a:r>
          </a:p>
        </p:txBody>
      </p:sp>
      <p:sp>
        <p:nvSpPr>
          <p:cNvPr id="38" name="TextBox 38"/>
          <p:cNvSpPr txBox="1"/>
          <p:nvPr/>
        </p:nvSpPr>
        <p:spPr>
          <a:xfrm>
            <a:off x="5768594" y="6159678"/>
            <a:ext cx="8512926" cy="672465"/>
          </a:xfrm>
          <a:prstGeom prst="rect">
            <a:avLst/>
          </a:prstGeom>
        </p:spPr>
        <p:txBody>
          <a:bodyPr lIns="0" tIns="0" rIns="0" bIns="0" rtlCol="0" anchor="t">
            <a:spAutoFit/>
          </a:bodyPr>
          <a:lstStyle/>
          <a:p>
            <a:pPr algn="l">
              <a:lnSpc>
                <a:spcPts val="5459"/>
              </a:lnSpc>
            </a:pPr>
            <a:r>
              <a:rPr lang="en-US" sz="3899">
                <a:solidFill>
                  <a:srgbClr val="143F65"/>
                </a:solidFill>
                <a:latin typeface="Bellefair"/>
                <a:ea typeface="Bellefair"/>
                <a:cs typeface="Bellefair"/>
                <a:sym typeface="Bellefair"/>
              </a:rPr>
              <a:t>Make Their Day</a:t>
            </a:r>
          </a:p>
        </p:txBody>
      </p:sp>
      <p:sp>
        <p:nvSpPr>
          <p:cNvPr id="39" name="Freeform 39"/>
          <p:cNvSpPr/>
          <p:nvPr/>
        </p:nvSpPr>
        <p:spPr>
          <a:xfrm>
            <a:off x="13284168" y="8617537"/>
            <a:ext cx="1289586" cy="1281526"/>
          </a:xfrm>
          <a:custGeom>
            <a:avLst/>
            <a:gdLst/>
            <a:ahLst/>
            <a:cxnLst/>
            <a:rect l="l" t="t" r="r" b="b"/>
            <a:pathLst>
              <a:path w="1289586" h="1281526">
                <a:moveTo>
                  <a:pt x="0" y="0"/>
                </a:moveTo>
                <a:lnTo>
                  <a:pt x="1289586" y="0"/>
                </a:lnTo>
                <a:lnTo>
                  <a:pt x="1289586" y="1281526"/>
                </a:lnTo>
                <a:lnTo>
                  <a:pt x="0" y="12815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40" name="Group 40"/>
          <p:cNvGrpSpPr/>
          <p:nvPr/>
        </p:nvGrpSpPr>
        <p:grpSpPr>
          <a:xfrm>
            <a:off x="1471835" y="6410635"/>
            <a:ext cx="814724" cy="81472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42" name="TextBox 4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43" name="Group 43"/>
          <p:cNvGrpSpPr/>
          <p:nvPr/>
        </p:nvGrpSpPr>
        <p:grpSpPr>
          <a:xfrm>
            <a:off x="5129048" y="1721697"/>
            <a:ext cx="8155120" cy="1371186"/>
            <a:chOff x="0" y="0"/>
            <a:chExt cx="4513490" cy="758889"/>
          </a:xfrm>
        </p:grpSpPr>
        <p:sp>
          <p:nvSpPr>
            <p:cNvPr id="44" name="Freeform 44"/>
            <p:cNvSpPr/>
            <p:nvPr/>
          </p:nvSpPr>
          <p:spPr>
            <a:xfrm>
              <a:off x="0" y="0"/>
              <a:ext cx="4513490" cy="758889"/>
            </a:xfrm>
            <a:custGeom>
              <a:avLst/>
              <a:gdLst/>
              <a:ahLst/>
              <a:cxnLst/>
              <a:rect l="l" t="t" r="r" b="b"/>
              <a:pathLst>
                <a:path w="4513490" h="758889">
                  <a:moveTo>
                    <a:pt x="48416" y="0"/>
                  </a:moveTo>
                  <a:lnTo>
                    <a:pt x="4465074" y="0"/>
                  </a:lnTo>
                  <a:cubicBezTo>
                    <a:pt x="4477915" y="0"/>
                    <a:pt x="4490229" y="5101"/>
                    <a:pt x="4499309" y="14181"/>
                  </a:cubicBezTo>
                  <a:cubicBezTo>
                    <a:pt x="4508389" y="23260"/>
                    <a:pt x="4513490" y="35575"/>
                    <a:pt x="4513490" y="48416"/>
                  </a:cubicBezTo>
                  <a:lnTo>
                    <a:pt x="4513490" y="710473"/>
                  </a:lnTo>
                  <a:cubicBezTo>
                    <a:pt x="4513490" y="723314"/>
                    <a:pt x="4508389" y="735629"/>
                    <a:pt x="4499309" y="744709"/>
                  </a:cubicBezTo>
                  <a:cubicBezTo>
                    <a:pt x="4490229" y="753788"/>
                    <a:pt x="4477915" y="758889"/>
                    <a:pt x="4465074" y="758889"/>
                  </a:cubicBezTo>
                  <a:lnTo>
                    <a:pt x="48416" y="758889"/>
                  </a:lnTo>
                  <a:cubicBezTo>
                    <a:pt x="35575" y="758889"/>
                    <a:pt x="23260" y="753788"/>
                    <a:pt x="14181" y="744709"/>
                  </a:cubicBezTo>
                  <a:cubicBezTo>
                    <a:pt x="5101" y="735629"/>
                    <a:pt x="0" y="723314"/>
                    <a:pt x="0" y="710473"/>
                  </a:cubicBezTo>
                  <a:lnTo>
                    <a:pt x="0" y="48416"/>
                  </a:lnTo>
                  <a:cubicBezTo>
                    <a:pt x="0" y="35575"/>
                    <a:pt x="5101" y="23260"/>
                    <a:pt x="14181" y="14181"/>
                  </a:cubicBezTo>
                  <a:cubicBezTo>
                    <a:pt x="23260" y="5101"/>
                    <a:pt x="35575" y="0"/>
                    <a:pt x="48416" y="0"/>
                  </a:cubicBezTo>
                  <a:close/>
                </a:path>
              </a:pathLst>
            </a:custGeom>
            <a:solidFill>
              <a:srgbClr val="FFFFFF"/>
            </a:solidFill>
          </p:spPr>
        </p:sp>
        <p:sp>
          <p:nvSpPr>
            <p:cNvPr id="45" name="TextBox 45"/>
            <p:cNvSpPr txBox="1"/>
            <p:nvPr/>
          </p:nvSpPr>
          <p:spPr>
            <a:xfrm>
              <a:off x="0" y="-38100"/>
              <a:ext cx="4513490" cy="796989"/>
            </a:xfrm>
            <a:prstGeom prst="rect">
              <a:avLst/>
            </a:prstGeom>
          </p:spPr>
          <p:txBody>
            <a:bodyPr lIns="50800" tIns="50800" rIns="50800" bIns="50800" rtlCol="0" anchor="ctr"/>
            <a:lstStyle/>
            <a:p>
              <a:pPr algn="ctr">
                <a:lnSpc>
                  <a:spcPts val="2659"/>
                </a:lnSpc>
              </a:pPr>
              <a:endParaRPr/>
            </a:p>
          </p:txBody>
        </p:sp>
      </p:grpSp>
      <p:sp>
        <p:nvSpPr>
          <p:cNvPr id="46" name="TextBox 46"/>
          <p:cNvSpPr txBox="1"/>
          <p:nvPr/>
        </p:nvSpPr>
        <p:spPr>
          <a:xfrm>
            <a:off x="5554507" y="1856912"/>
            <a:ext cx="7445060" cy="1012190"/>
          </a:xfrm>
          <a:prstGeom prst="rect">
            <a:avLst/>
          </a:prstGeom>
        </p:spPr>
        <p:txBody>
          <a:bodyPr lIns="0" tIns="0" rIns="0" bIns="0" rtlCol="0" anchor="t">
            <a:spAutoFit/>
          </a:bodyPr>
          <a:lstStyle/>
          <a:p>
            <a:pPr algn="ctr">
              <a:lnSpc>
                <a:spcPts val="4060"/>
              </a:lnSpc>
            </a:pPr>
            <a:r>
              <a:rPr lang="en-US" sz="2900">
                <a:solidFill>
                  <a:srgbClr val="143F65"/>
                </a:solidFill>
                <a:latin typeface="Bellefair"/>
                <a:ea typeface="Bellefair"/>
                <a:cs typeface="Bellefair"/>
                <a:sym typeface="Bellefair"/>
              </a:rPr>
              <a:t> How can we incorporate the four FISH! Philosophies into our calls and leasing presentations?</a:t>
            </a:r>
          </a:p>
        </p:txBody>
      </p:sp>
      <p:grpSp>
        <p:nvGrpSpPr>
          <p:cNvPr id="47" name="Group 47"/>
          <p:cNvGrpSpPr/>
          <p:nvPr/>
        </p:nvGrpSpPr>
        <p:grpSpPr>
          <a:xfrm>
            <a:off x="4703589" y="7498585"/>
            <a:ext cx="9870165" cy="850918"/>
            <a:chOff x="0" y="0"/>
            <a:chExt cx="2599550" cy="224110"/>
          </a:xfrm>
        </p:grpSpPr>
        <p:sp>
          <p:nvSpPr>
            <p:cNvPr id="48" name="Freeform 48"/>
            <p:cNvSpPr/>
            <p:nvPr/>
          </p:nvSpPr>
          <p:spPr>
            <a:xfrm>
              <a:off x="0" y="0"/>
              <a:ext cx="2599550" cy="224110"/>
            </a:xfrm>
            <a:custGeom>
              <a:avLst/>
              <a:gdLst/>
              <a:ahLst/>
              <a:cxnLst/>
              <a:rect l="l" t="t" r="r" b="b"/>
              <a:pathLst>
                <a:path w="2599550" h="224110">
                  <a:moveTo>
                    <a:pt x="40003" y="0"/>
                  </a:moveTo>
                  <a:lnTo>
                    <a:pt x="2559546" y="0"/>
                  </a:lnTo>
                  <a:cubicBezTo>
                    <a:pt x="2581640" y="0"/>
                    <a:pt x="2599550" y="17910"/>
                    <a:pt x="2599550" y="40003"/>
                  </a:cubicBezTo>
                  <a:lnTo>
                    <a:pt x="2599550" y="184107"/>
                  </a:lnTo>
                  <a:cubicBezTo>
                    <a:pt x="2599550" y="206200"/>
                    <a:pt x="2581640" y="224110"/>
                    <a:pt x="2559546" y="224110"/>
                  </a:cubicBezTo>
                  <a:lnTo>
                    <a:pt x="40003" y="224110"/>
                  </a:lnTo>
                  <a:cubicBezTo>
                    <a:pt x="17910" y="224110"/>
                    <a:pt x="0" y="206200"/>
                    <a:pt x="0" y="184107"/>
                  </a:cubicBezTo>
                  <a:lnTo>
                    <a:pt x="0" y="40003"/>
                  </a:lnTo>
                  <a:cubicBezTo>
                    <a:pt x="0" y="17910"/>
                    <a:pt x="17910" y="0"/>
                    <a:pt x="40003" y="0"/>
                  </a:cubicBezTo>
                  <a:close/>
                </a:path>
              </a:pathLst>
            </a:custGeom>
            <a:solidFill>
              <a:srgbClr val="FFFFFF"/>
            </a:solidFill>
          </p:spPr>
        </p:sp>
        <p:sp>
          <p:nvSpPr>
            <p:cNvPr id="49" name="TextBox 49"/>
            <p:cNvSpPr txBox="1"/>
            <p:nvPr/>
          </p:nvSpPr>
          <p:spPr>
            <a:xfrm>
              <a:off x="0" y="-38100"/>
              <a:ext cx="2599550" cy="262210"/>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4703589" y="7497632"/>
            <a:ext cx="850918" cy="850918"/>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52" name="TextBox 5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3" name="TextBox 53"/>
          <p:cNvSpPr txBox="1"/>
          <p:nvPr/>
        </p:nvSpPr>
        <p:spPr>
          <a:xfrm>
            <a:off x="4793416" y="7494466"/>
            <a:ext cx="671264" cy="771525"/>
          </a:xfrm>
          <a:prstGeom prst="rect">
            <a:avLst/>
          </a:prstGeom>
        </p:spPr>
        <p:txBody>
          <a:bodyPr lIns="0" tIns="0" rIns="0" bIns="0" rtlCol="0" anchor="t">
            <a:spAutoFit/>
          </a:bodyPr>
          <a:lstStyle/>
          <a:p>
            <a:pPr algn="ctr">
              <a:lnSpc>
                <a:spcPts val="6299"/>
              </a:lnSpc>
            </a:pPr>
            <a:r>
              <a:rPr lang="en-US" sz="4500">
                <a:solidFill>
                  <a:srgbClr val="359693"/>
                </a:solidFill>
                <a:latin typeface="210 클레이토이"/>
                <a:ea typeface="210 클레이토이"/>
                <a:cs typeface="210 클레이토이"/>
                <a:sym typeface="210 클레이토이"/>
              </a:rPr>
              <a:t>4</a:t>
            </a:r>
          </a:p>
        </p:txBody>
      </p:sp>
      <p:sp>
        <p:nvSpPr>
          <p:cNvPr id="54" name="TextBox 54"/>
          <p:cNvSpPr txBox="1"/>
          <p:nvPr/>
        </p:nvSpPr>
        <p:spPr>
          <a:xfrm>
            <a:off x="5768594" y="7544949"/>
            <a:ext cx="8512926" cy="672465"/>
          </a:xfrm>
          <a:prstGeom prst="rect">
            <a:avLst/>
          </a:prstGeom>
        </p:spPr>
        <p:txBody>
          <a:bodyPr lIns="0" tIns="0" rIns="0" bIns="0" rtlCol="0" anchor="t">
            <a:spAutoFit/>
          </a:bodyPr>
          <a:lstStyle/>
          <a:p>
            <a:pPr algn="l">
              <a:lnSpc>
                <a:spcPts val="5459"/>
              </a:lnSpc>
            </a:pPr>
            <a:r>
              <a:rPr lang="en-US" sz="3899">
                <a:solidFill>
                  <a:srgbClr val="143F65"/>
                </a:solidFill>
                <a:latin typeface="Bellefair"/>
                <a:ea typeface="Bellefair"/>
                <a:cs typeface="Bellefair"/>
                <a:sym typeface="Bellefair"/>
              </a:rPr>
              <a:t>Be There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FCFE"/>
        </a:solidFill>
        <a:effectLst/>
      </p:bgPr>
    </p:bg>
    <p:spTree>
      <p:nvGrpSpPr>
        <p:cNvPr id="1" name=""/>
        <p:cNvGrpSpPr/>
        <p:nvPr/>
      </p:nvGrpSpPr>
      <p:grpSpPr>
        <a:xfrm>
          <a:off x="0" y="0"/>
          <a:ext cx="0" cy="0"/>
          <a:chOff x="0" y="0"/>
          <a:chExt cx="0" cy="0"/>
        </a:xfrm>
      </p:grpSpPr>
      <p:sp>
        <p:nvSpPr>
          <p:cNvPr id="2" name="Freeform 2"/>
          <p:cNvSpPr/>
          <p:nvPr/>
        </p:nvSpPr>
        <p:spPr>
          <a:xfrm>
            <a:off x="13768745" y="-1795911"/>
            <a:ext cx="4904383" cy="5051331"/>
          </a:xfrm>
          <a:custGeom>
            <a:avLst/>
            <a:gdLst/>
            <a:ahLst/>
            <a:cxnLst/>
            <a:rect l="l" t="t" r="r" b="b"/>
            <a:pathLst>
              <a:path w="4904383" h="5051331">
                <a:moveTo>
                  <a:pt x="0" y="0"/>
                </a:moveTo>
                <a:lnTo>
                  <a:pt x="4904383" y="0"/>
                </a:lnTo>
                <a:lnTo>
                  <a:pt x="4904383" y="5051331"/>
                </a:lnTo>
                <a:lnTo>
                  <a:pt x="0" y="50513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rot="453141">
            <a:off x="11426336" y="-3894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4"/>
          <p:cNvSpPr/>
          <p:nvPr/>
        </p:nvSpPr>
        <p:spPr>
          <a:xfrm rot="-10100359">
            <a:off x="11679516" y="4120835"/>
            <a:ext cx="9630749" cy="7909252"/>
          </a:xfrm>
          <a:custGeom>
            <a:avLst/>
            <a:gdLst/>
            <a:ahLst/>
            <a:cxnLst/>
            <a:rect l="l" t="t" r="r" b="b"/>
            <a:pathLst>
              <a:path w="9630749" h="7909252">
                <a:moveTo>
                  <a:pt x="0" y="0"/>
                </a:moveTo>
                <a:lnTo>
                  <a:pt x="9630749" y="0"/>
                </a:lnTo>
                <a:lnTo>
                  <a:pt x="9630749" y="7909252"/>
                </a:lnTo>
                <a:lnTo>
                  <a:pt x="0" y="79092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a:off x="15447992" y="8075461"/>
            <a:ext cx="3995097" cy="4114800"/>
          </a:xfrm>
          <a:custGeom>
            <a:avLst/>
            <a:gdLst/>
            <a:ahLst/>
            <a:cxnLst/>
            <a:rect l="l" t="t" r="r" b="b"/>
            <a:pathLst>
              <a:path w="3995097" h="4114800">
                <a:moveTo>
                  <a:pt x="0" y="0"/>
                </a:moveTo>
                <a:lnTo>
                  <a:pt x="3995097" y="0"/>
                </a:lnTo>
                <a:lnTo>
                  <a:pt x="399509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7523752" y="8479479"/>
            <a:ext cx="961590" cy="96159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1283782">
            <a:off x="15292457" y="7821106"/>
            <a:ext cx="3933685" cy="3239926"/>
          </a:xfrm>
          <a:custGeom>
            <a:avLst/>
            <a:gdLst/>
            <a:ahLst/>
            <a:cxnLst/>
            <a:rect l="l" t="t" r="r" b="b"/>
            <a:pathLst>
              <a:path w="3933685" h="3239926">
                <a:moveTo>
                  <a:pt x="0" y="0"/>
                </a:moveTo>
                <a:lnTo>
                  <a:pt x="3933686" y="0"/>
                </a:lnTo>
                <a:lnTo>
                  <a:pt x="3933686" y="3239926"/>
                </a:lnTo>
                <a:lnTo>
                  <a:pt x="0" y="32399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0" name="Group 10"/>
          <p:cNvGrpSpPr/>
          <p:nvPr/>
        </p:nvGrpSpPr>
        <p:grpSpPr>
          <a:xfrm>
            <a:off x="8956902" y="9062982"/>
            <a:ext cx="566202" cy="56620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5FE"/>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rot="-769538">
            <a:off x="5245742" y="7868921"/>
            <a:ext cx="1263327" cy="1450017"/>
          </a:xfrm>
          <a:custGeom>
            <a:avLst/>
            <a:gdLst/>
            <a:ahLst/>
            <a:cxnLst/>
            <a:rect l="l" t="t" r="r" b="b"/>
            <a:pathLst>
              <a:path w="1263327" h="1450017">
                <a:moveTo>
                  <a:pt x="0" y="0"/>
                </a:moveTo>
                <a:lnTo>
                  <a:pt x="1263327" y="0"/>
                </a:lnTo>
                <a:lnTo>
                  <a:pt x="1263327" y="1450017"/>
                </a:lnTo>
                <a:lnTo>
                  <a:pt x="0" y="14500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rot="453141">
            <a:off x="11578736" y="-237040"/>
            <a:ext cx="7804424" cy="3746123"/>
          </a:xfrm>
          <a:custGeom>
            <a:avLst/>
            <a:gdLst/>
            <a:ahLst/>
            <a:cxnLst/>
            <a:rect l="l" t="t" r="r" b="b"/>
            <a:pathLst>
              <a:path w="7804424" h="3746123">
                <a:moveTo>
                  <a:pt x="0" y="0"/>
                </a:moveTo>
                <a:lnTo>
                  <a:pt x="7804424" y="0"/>
                </a:lnTo>
                <a:lnTo>
                  <a:pt x="7804424" y="3746123"/>
                </a:lnTo>
                <a:lnTo>
                  <a:pt x="0" y="37461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5" name="Group 15"/>
          <p:cNvGrpSpPr/>
          <p:nvPr/>
        </p:nvGrpSpPr>
        <p:grpSpPr>
          <a:xfrm>
            <a:off x="672288" y="3855196"/>
            <a:ext cx="8437014" cy="2881408"/>
            <a:chOff x="0" y="0"/>
            <a:chExt cx="2222094" cy="758889"/>
          </a:xfrm>
        </p:grpSpPr>
        <p:sp>
          <p:nvSpPr>
            <p:cNvPr id="16" name="Freeform 16"/>
            <p:cNvSpPr/>
            <p:nvPr/>
          </p:nvSpPr>
          <p:spPr>
            <a:xfrm>
              <a:off x="0" y="0"/>
              <a:ext cx="2222094" cy="758889"/>
            </a:xfrm>
            <a:custGeom>
              <a:avLst/>
              <a:gdLst/>
              <a:ahLst/>
              <a:cxnLst/>
              <a:rect l="l" t="t" r="r" b="b"/>
              <a:pathLst>
                <a:path w="2222094" h="758889">
                  <a:moveTo>
                    <a:pt x="46798" y="0"/>
                  </a:moveTo>
                  <a:lnTo>
                    <a:pt x="2175296" y="0"/>
                  </a:lnTo>
                  <a:cubicBezTo>
                    <a:pt x="2201142" y="0"/>
                    <a:pt x="2222094" y="20952"/>
                    <a:pt x="2222094" y="46798"/>
                  </a:cubicBezTo>
                  <a:lnTo>
                    <a:pt x="2222094" y="712091"/>
                  </a:lnTo>
                  <a:cubicBezTo>
                    <a:pt x="2222094" y="724503"/>
                    <a:pt x="2217164" y="736406"/>
                    <a:pt x="2208387" y="745182"/>
                  </a:cubicBezTo>
                  <a:cubicBezTo>
                    <a:pt x="2199611" y="753959"/>
                    <a:pt x="2187708" y="758889"/>
                    <a:pt x="2175296" y="758889"/>
                  </a:cubicBezTo>
                  <a:lnTo>
                    <a:pt x="46798" y="758889"/>
                  </a:lnTo>
                  <a:cubicBezTo>
                    <a:pt x="34387" y="758889"/>
                    <a:pt x="22483" y="753959"/>
                    <a:pt x="13707" y="745182"/>
                  </a:cubicBezTo>
                  <a:cubicBezTo>
                    <a:pt x="4931" y="736406"/>
                    <a:pt x="0" y="724503"/>
                    <a:pt x="0" y="712091"/>
                  </a:cubicBezTo>
                  <a:lnTo>
                    <a:pt x="0" y="46798"/>
                  </a:lnTo>
                  <a:cubicBezTo>
                    <a:pt x="0" y="20952"/>
                    <a:pt x="20952" y="0"/>
                    <a:pt x="46798" y="0"/>
                  </a:cubicBezTo>
                  <a:close/>
                </a:path>
              </a:pathLst>
            </a:custGeom>
            <a:solidFill>
              <a:srgbClr val="FFFFFF"/>
            </a:solidFill>
          </p:spPr>
        </p:sp>
        <p:sp>
          <p:nvSpPr>
            <p:cNvPr id="17" name="TextBox 17"/>
            <p:cNvSpPr txBox="1"/>
            <p:nvPr/>
          </p:nvSpPr>
          <p:spPr>
            <a:xfrm>
              <a:off x="0" y="-38100"/>
              <a:ext cx="2222094" cy="796989"/>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1788383" y="3855196"/>
            <a:ext cx="2367759" cy="2721562"/>
          </a:xfrm>
          <a:custGeom>
            <a:avLst/>
            <a:gdLst/>
            <a:ahLst/>
            <a:cxnLst/>
            <a:rect l="l" t="t" r="r" b="b"/>
            <a:pathLst>
              <a:path w="2367759" h="2721562">
                <a:moveTo>
                  <a:pt x="0" y="0"/>
                </a:moveTo>
                <a:lnTo>
                  <a:pt x="2367759" y="0"/>
                </a:lnTo>
                <a:lnTo>
                  <a:pt x="2367759" y="2721562"/>
                </a:lnTo>
                <a:lnTo>
                  <a:pt x="0" y="27215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9" name="TextBox 19"/>
          <p:cNvSpPr txBox="1"/>
          <p:nvPr/>
        </p:nvSpPr>
        <p:spPr>
          <a:xfrm>
            <a:off x="1163688" y="1655794"/>
            <a:ext cx="7401233" cy="2077492"/>
          </a:xfrm>
          <a:prstGeom prst="rect">
            <a:avLst/>
          </a:prstGeom>
        </p:spPr>
        <p:txBody>
          <a:bodyPr lIns="0" tIns="0" rIns="0" bIns="0" rtlCol="0" anchor="t">
            <a:spAutoFit/>
          </a:bodyPr>
          <a:lstStyle/>
          <a:p>
            <a:pPr algn="ctr">
              <a:lnSpc>
                <a:spcPts val="8082"/>
              </a:lnSpc>
            </a:pPr>
            <a:r>
              <a:rPr lang="en-US" sz="5773" dirty="0">
                <a:solidFill>
                  <a:srgbClr val="359693"/>
                </a:solidFill>
                <a:latin typeface="210 클레이토이"/>
                <a:ea typeface="210 클레이토이"/>
                <a:cs typeface="210 클레이토이"/>
                <a:sym typeface="210 클레이토이"/>
              </a:rPr>
              <a:t>Let’s Listen to Another Call!</a:t>
            </a:r>
          </a:p>
        </p:txBody>
      </p:sp>
      <p:sp>
        <p:nvSpPr>
          <p:cNvPr id="21" name="Freeform 21"/>
          <p:cNvSpPr/>
          <p:nvPr/>
        </p:nvSpPr>
        <p:spPr>
          <a:xfrm rot="-2808514">
            <a:off x="-2722087" y="-2261790"/>
            <a:ext cx="7804424" cy="3746123"/>
          </a:xfrm>
          <a:custGeom>
            <a:avLst/>
            <a:gdLst/>
            <a:ahLst/>
            <a:cxnLst/>
            <a:rect l="l" t="t" r="r" b="b"/>
            <a:pathLst>
              <a:path w="7804424" h="3746123">
                <a:moveTo>
                  <a:pt x="0" y="0"/>
                </a:moveTo>
                <a:lnTo>
                  <a:pt x="7804424" y="0"/>
                </a:lnTo>
                <a:lnTo>
                  <a:pt x="7804424" y="3746124"/>
                </a:lnTo>
                <a:lnTo>
                  <a:pt x="0" y="37461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2" name="04 - Good Call - Chlo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310936" y="42750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203"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338</Words>
  <Application>Microsoft Office PowerPoint</Application>
  <PresentationFormat>Custom</PresentationFormat>
  <Paragraphs>28</Paragraphs>
  <Slides>13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210 클레이토이</vt:lpstr>
      <vt:lpstr>Arial</vt:lpstr>
      <vt:lpstr>Calibri</vt:lpstr>
      <vt:lpstr>Bellefair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REEL 'EM IN ROUNDTABLE</dc:title>
  <dc:creator>Matt Devero</dc:creator>
  <cp:lastModifiedBy>WSC Assistant Manager</cp:lastModifiedBy>
  <cp:revision>5</cp:revision>
  <dcterms:created xsi:type="dcterms:W3CDTF">2006-08-16T00:00:00Z</dcterms:created>
  <dcterms:modified xsi:type="dcterms:W3CDTF">2025-02-12T16:24:37Z</dcterms:modified>
  <dc:identifier>DAGe0uzm6j4</dc:identifier>
</cp:coreProperties>
</file>